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2" r:id="rId1"/>
    <p:sldMasterId id="2147483675" r:id="rId2"/>
    <p:sldMasterId id="2147483688" r:id="rId3"/>
  </p:sldMasterIdLst>
  <p:notesMasterIdLst>
    <p:notesMasterId r:id="rId16"/>
  </p:notesMasterIdLst>
  <p:handoutMasterIdLst>
    <p:handoutMasterId r:id="rId17"/>
  </p:handoutMasterIdLst>
  <p:sldIdLst>
    <p:sldId id="307" r:id="rId4"/>
    <p:sldId id="308" r:id="rId5"/>
    <p:sldId id="309" r:id="rId6"/>
    <p:sldId id="310" r:id="rId7"/>
    <p:sldId id="311" r:id="rId8"/>
    <p:sldId id="312" r:id="rId9"/>
    <p:sldId id="313" r:id="rId10"/>
    <p:sldId id="314" r:id="rId11"/>
    <p:sldId id="315" r:id="rId12"/>
    <p:sldId id="316" r:id="rId13"/>
    <p:sldId id="317" r:id="rId14"/>
    <p:sldId id="31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9">
          <p15:clr>
            <a:srgbClr val="A4A3A4"/>
          </p15:clr>
        </p15:guide>
        <p15:guide id="2" pos="344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49"/>
    <a:srgbClr val="509E2F"/>
    <a:srgbClr val="005F83"/>
    <a:srgbClr val="0A0AA6"/>
    <a:srgbClr val="B2B4B2"/>
    <a:srgbClr val="33006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08"/>
    <p:restoredTop sz="94586"/>
  </p:normalViewPr>
  <p:slideViewPr>
    <p:cSldViewPr snapToGrid="0" snapToObjects="1" showGuides="1">
      <p:cViewPr varScale="1">
        <p:scale>
          <a:sx n="92" d="100"/>
          <a:sy n="92" d="100"/>
        </p:scale>
        <p:origin x="-1576" y="-112"/>
      </p:cViewPr>
      <p:guideLst>
        <p:guide orient="horz" pos="2109"/>
        <p:guide pos="3448"/>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79" d="100"/>
          <a:sy n="79" d="100"/>
        </p:scale>
        <p:origin x="-3352"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58EE4D-8A6D-FE43-9221-048F51E281B9}" type="datetimeFigureOut">
              <a:rPr lang="en-US" smtClean="0"/>
              <a:t>9/14/2017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D20F39-116C-1340-B5D6-764DD69AD68F}" type="slidenum">
              <a:rPr lang="en-US" smtClean="0"/>
              <a:t>‹#›</a:t>
            </a:fld>
            <a:endParaRPr lang="en-US"/>
          </a:p>
        </p:txBody>
      </p:sp>
    </p:spTree>
    <p:extLst>
      <p:ext uri="{BB962C8B-B14F-4D97-AF65-F5344CB8AC3E}">
        <p14:creationId xmlns:p14="http://schemas.microsoft.com/office/powerpoint/2010/main" val="4320780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7AD45B-D55B-416C-938F-6E117D78AE10}" type="datetimeFigureOut">
              <a:rPr lang="en-US" smtClean="0"/>
              <a:t>9/14/2017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A66E6F-1E71-40F1-A2D2-2FDF91F15AFC}" type="slidenum">
              <a:rPr lang="en-US" smtClean="0"/>
              <a:t>‹#›</a:t>
            </a:fld>
            <a:endParaRPr lang="en-US"/>
          </a:p>
        </p:txBody>
      </p:sp>
    </p:spTree>
    <p:extLst>
      <p:ext uri="{BB962C8B-B14F-4D97-AF65-F5344CB8AC3E}">
        <p14:creationId xmlns:p14="http://schemas.microsoft.com/office/powerpoint/2010/main" val="33615564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1</a:t>
            </a:fld>
            <a:endParaRPr lang="en-US"/>
          </a:p>
        </p:txBody>
      </p:sp>
    </p:spTree>
    <p:extLst>
      <p:ext uri="{BB962C8B-B14F-4D97-AF65-F5344CB8AC3E}">
        <p14:creationId xmlns:p14="http://schemas.microsoft.com/office/powerpoint/2010/main" val="165628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2046061"/>
            <a:ext cx="6972300" cy="2641756"/>
          </a:xfrm>
          <a:prstGeom prst="rect">
            <a:avLst/>
          </a:prstGeom>
        </p:spPr>
        <p:txBody>
          <a:bodyPr>
            <a:normAutofit/>
          </a:bodyPr>
          <a:lstStyle>
            <a:lvl1pPr marL="0" indent="0">
              <a:lnSpc>
                <a:spcPct val="100000"/>
              </a:lnSpc>
              <a:buNone/>
              <a:defRPr sz="5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TITLE HERE</a:t>
            </a:r>
          </a:p>
          <a:p>
            <a:pPr lvl="0"/>
            <a:r>
              <a:rPr lang="en-US" dirty="0" smtClean="0"/>
              <a:t>ORGON SLAB MEDIUM, 50 PT. </a:t>
            </a:r>
            <a:endParaRPr lang="en-US" dirty="0"/>
          </a:p>
        </p:txBody>
      </p:sp>
      <p:sp>
        <p:nvSpPr>
          <p:cNvPr id="3" name="Slide Number Placeholder 2"/>
          <p:cNvSpPr>
            <a:spLocks noGrp="1"/>
          </p:cNvSpPr>
          <p:nvPr>
            <p:ph type="sldNum" sz="quarter" idx="11"/>
          </p:nvPr>
        </p:nvSpPr>
        <p:spPr/>
        <p:txBody>
          <a:bodyPr/>
          <a:lstStyle/>
          <a:p>
            <a:fld id="{8FD6BFD5-6E7B-E246-B329-A2C5BC3BD39E}" type="slidenum">
              <a:rPr lang="en-US" smtClean="0"/>
              <a:t>‹#›</a:t>
            </a:fld>
            <a:endParaRPr lang="en-US"/>
          </a:p>
        </p:txBody>
      </p:sp>
    </p:spTree>
    <p:extLst>
      <p:ext uri="{BB962C8B-B14F-4D97-AF65-F5344CB8AC3E}">
        <p14:creationId xmlns:p14="http://schemas.microsoft.com/office/powerpoint/2010/main" val="3397191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510790" y="3586334"/>
            <a:ext cx="8197114" cy="2673790"/>
          </a:xfrm>
          <a:prstGeom prst="rect">
            <a:avLst/>
          </a:prstGeom>
        </p:spPr>
        <p:txBody>
          <a:bodyPr/>
          <a:lstStyle>
            <a:lvl1pPr marL="342900" indent="-342900">
              <a:buFont typeface="Lucida Grande"/>
              <a:buChar char="&gt;"/>
              <a:defRPr sz="2400" b="0" i="0" baseline="0">
                <a:solidFill>
                  <a:srgbClr val="509E2F"/>
                </a:solidFill>
                <a:latin typeface="Orgon Slab ExtraLight"/>
                <a:cs typeface="Orgon Slab ExtraLight"/>
              </a:defRPr>
            </a:lvl1pPr>
            <a:lvl2pPr>
              <a:defRPr sz="2000" b="0" i="0" baseline="0">
                <a:solidFill>
                  <a:srgbClr val="509E2F"/>
                </a:solidFill>
                <a:latin typeface="Orgon Slab ExtraLight"/>
                <a:cs typeface="Orgon Slab ExtraLight"/>
              </a:defRPr>
            </a:lvl2pPr>
            <a:lvl3pPr marL="1143000" indent="-228600">
              <a:buSzPct val="100000"/>
              <a:buFont typeface="Lucida Grande"/>
              <a:buChar char="&gt;"/>
              <a:defRPr sz="1800" b="0" i="0" baseline="0">
                <a:solidFill>
                  <a:srgbClr val="509E2F"/>
                </a:solidFill>
                <a:latin typeface="Orgon Slab ExtraLight"/>
                <a:cs typeface="Orgon Slab ExtraLight"/>
              </a:defRPr>
            </a:lvl3pPr>
            <a:lvl4pPr>
              <a:defRPr sz="1600" b="0" i="0" baseline="0">
                <a:solidFill>
                  <a:srgbClr val="509E2F"/>
                </a:solidFill>
                <a:latin typeface="Orgon Slab ExtraLight"/>
                <a:cs typeface="Orgon Slab ExtraLight"/>
              </a:defRPr>
            </a:lvl4pPr>
            <a:lvl5pPr marL="2057400" indent="-228600">
              <a:buFont typeface="Lucida Grande"/>
              <a:buChar char="&gt;"/>
              <a:defRPr sz="1400" b="0" i="0" baseline="0">
                <a:solidFill>
                  <a:srgbClr val="509E2F"/>
                </a:solidFill>
                <a:latin typeface="Orgon Slab ExtraLight"/>
                <a:cs typeface="Orgon Slab ExtraLight"/>
              </a:defRPr>
            </a:lvl5pPr>
          </a:lstStyle>
          <a:p>
            <a:pPr lvl="0"/>
            <a:r>
              <a:rPr lang="en-US" dirty="0" smtClean="0"/>
              <a:t>Content here (</a:t>
            </a:r>
            <a:r>
              <a:rPr lang="en-US" dirty="0" err="1" smtClean="0"/>
              <a:t>Orgon</a:t>
            </a:r>
            <a:r>
              <a:rPr lang="en-US" dirty="0" smtClean="0"/>
              <a:t> Slab </a:t>
            </a:r>
            <a:r>
              <a:rPr lang="en-US" dirty="0" err="1" smtClean="0"/>
              <a:t>ExtraLight</a:t>
            </a:r>
            <a:r>
              <a:rPr lang="en-US" dirty="0" smtClean="0"/>
              <a:t>, 24 pt.)</a:t>
            </a:r>
          </a:p>
          <a:p>
            <a:pPr lvl="1"/>
            <a:r>
              <a:rPr lang="en-US" dirty="0" smtClean="0"/>
              <a:t>Second level (</a:t>
            </a:r>
            <a:r>
              <a:rPr lang="en-US" dirty="0" err="1" smtClean="0"/>
              <a:t>Orgon</a:t>
            </a:r>
            <a:r>
              <a:rPr lang="en-US" dirty="0" smtClean="0"/>
              <a:t> Slab </a:t>
            </a:r>
            <a:r>
              <a:rPr lang="en-US" dirty="0" err="1" smtClean="0"/>
              <a:t>ExtraLight</a:t>
            </a:r>
            <a:r>
              <a:rPr lang="en-US" dirty="0" smtClean="0"/>
              <a:t>, 20)</a:t>
            </a:r>
          </a:p>
          <a:p>
            <a:pPr lvl="2"/>
            <a:r>
              <a:rPr lang="en-US" dirty="0" smtClean="0"/>
              <a:t>Third level (</a:t>
            </a:r>
            <a:r>
              <a:rPr lang="en-US" dirty="0" err="1" smtClean="0"/>
              <a:t>Orgon</a:t>
            </a:r>
            <a:r>
              <a:rPr lang="en-US" dirty="0" smtClean="0"/>
              <a:t> Slab </a:t>
            </a:r>
            <a:r>
              <a:rPr lang="en-US" dirty="0" err="1" smtClean="0"/>
              <a:t>ExtraLight</a:t>
            </a:r>
            <a:r>
              <a:rPr lang="en-US" dirty="0" smtClean="0"/>
              <a:t>, 18)</a:t>
            </a:r>
          </a:p>
          <a:p>
            <a:pPr lvl="3"/>
            <a:r>
              <a:rPr lang="en-US" dirty="0" smtClean="0"/>
              <a:t>Fourth level (</a:t>
            </a:r>
            <a:r>
              <a:rPr lang="en-US" dirty="0" err="1" smtClean="0"/>
              <a:t>Orgon</a:t>
            </a:r>
            <a:r>
              <a:rPr lang="en-US" dirty="0" smtClean="0"/>
              <a:t> Slab </a:t>
            </a:r>
            <a:r>
              <a:rPr lang="en-US" dirty="0" err="1" smtClean="0"/>
              <a:t>ExtraLight</a:t>
            </a:r>
            <a:r>
              <a:rPr lang="en-US" dirty="0" smtClean="0"/>
              <a:t>, 16)</a:t>
            </a:r>
          </a:p>
          <a:p>
            <a:pPr lvl="4"/>
            <a:r>
              <a:rPr lang="en-US" dirty="0" smtClean="0"/>
              <a:t>Fifth level (</a:t>
            </a:r>
            <a:r>
              <a:rPr lang="en-US" dirty="0" err="1" smtClean="0"/>
              <a:t>Orgon</a:t>
            </a:r>
            <a:r>
              <a:rPr lang="en-US" dirty="0" smtClean="0"/>
              <a:t> Slab </a:t>
            </a:r>
            <a:r>
              <a:rPr lang="en-US" dirty="0" err="1" smtClean="0"/>
              <a:t>ExtraLight</a:t>
            </a:r>
            <a:r>
              <a:rPr lang="en-US" dirty="0" smtClean="0"/>
              <a:t>, 14)</a:t>
            </a:r>
            <a:endParaRPr lang="en-US" dirty="0"/>
          </a:p>
        </p:txBody>
      </p:sp>
      <p:sp>
        <p:nvSpPr>
          <p:cNvPr id="6" name="Text Placeholder 5"/>
          <p:cNvSpPr>
            <a:spLocks noGrp="1"/>
          </p:cNvSpPr>
          <p:nvPr>
            <p:ph type="body" sz="quarter" idx="12" hasCustomPrompt="1"/>
          </p:nvPr>
        </p:nvSpPr>
        <p:spPr>
          <a:xfrm>
            <a:off x="510790" y="2996760"/>
            <a:ext cx="8184662" cy="411171"/>
          </a:xfrm>
          <a:prstGeom prst="rect">
            <a:avLst/>
          </a:prstGeom>
        </p:spPr>
        <p:txBody>
          <a:bodyPr>
            <a:noAutofit/>
          </a:bodyPr>
          <a:lstStyle>
            <a:lvl1pPr marL="0" indent="0">
              <a:lnSpc>
                <a:spcPct val="90000"/>
              </a:lnSpc>
              <a:buNone/>
              <a:defRPr sz="2400" b="0" i="0" baseline="0">
                <a:solidFill>
                  <a:srgbClr val="509E2F"/>
                </a:solidFill>
                <a:latin typeface="Orgon Slab Light"/>
                <a:cs typeface="Orgon Slab Light"/>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SUB-HEADER HERE (ORGON SLAB LIGHT, 24 PT.)</a:t>
            </a:r>
            <a:endParaRPr lang="en-US" dirty="0"/>
          </a:p>
        </p:txBody>
      </p:sp>
      <p:sp>
        <p:nvSpPr>
          <p:cNvPr id="7"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(ORGON SLAB MEDIUM, 30 PT.)</a:t>
            </a:r>
            <a:endParaRPr lang="en-US" dirty="0"/>
          </a:p>
        </p:txBody>
      </p:sp>
      <p:sp>
        <p:nvSpPr>
          <p:cNvPr id="2" name="Slide Number Placeholder 1"/>
          <p:cNvSpPr>
            <a:spLocks noGrp="1"/>
          </p:cNvSpPr>
          <p:nvPr>
            <p:ph type="sldNum" sz="quarter" idx="14"/>
          </p:nvPr>
        </p:nvSpPr>
        <p:spPr/>
        <p:txBody>
          <a:bodyPr/>
          <a:lstStyle/>
          <a:p>
            <a:fld id="{8FD6BFD5-6E7B-E246-B329-A2C5BC3BD39E}" type="slidenum">
              <a:rPr lang="en-US" smtClean="0"/>
              <a:t>‹#›</a:t>
            </a:fld>
            <a:endParaRPr lang="en-US"/>
          </a:p>
        </p:txBody>
      </p:sp>
    </p:spTree>
    <p:extLst>
      <p:ext uri="{BB962C8B-B14F-4D97-AF65-F5344CB8AC3E}">
        <p14:creationId xmlns:p14="http://schemas.microsoft.com/office/powerpoint/2010/main" val="30728726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10" name="Text Placeholder 9"/>
          <p:cNvSpPr>
            <a:spLocks noGrp="1"/>
          </p:cNvSpPr>
          <p:nvPr>
            <p:ph type="body" sz="quarter" idx="11" hasCustomPrompt="1"/>
          </p:nvPr>
        </p:nvSpPr>
        <p:spPr>
          <a:xfrm>
            <a:off x="510790" y="3042959"/>
            <a:ext cx="8197114" cy="2673790"/>
          </a:xfrm>
          <a:prstGeom prst="rect">
            <a:avLst/>
          </a:prstGeom>
        </p:spPr>
        <p:txBody>
          <a:bodyPr/>
          <a:lstStyle>
            <a:lvl1pPr marL="342900" indent="-342900">
              <a:buFont typeface="Lucida Grande"/>
              <a:buChar char="&gt;"/>
              <a:defRPr sz="2400" b="0" i="0" baseline="0">
                <a:solidFill>
                  <a:srgbClr val="509E2F"/>
                </a:solidFill>
                <a:latin typeface="Orgon Slab ExtraLight"/>
                <a:cs typeface="Orgon Slab ExtraLight"/>
              </a:defRPr>
            </a:lvl1pPr>
            <a:lvl2pPr>
              <a:defRPr sz="2000" b="0" i="0" baseline="0">
                <a:solidFill>
                  <a:srgbClr val="509E2F"/>
                </a:solidFill>
                <a:latin typeface="Orgon Slab ExtraLight"/>
                <a:cs typeface="Orgon Slab ExtraLight"/>
              </a:defRPr>
            </a:lvl2pPr>
            <a:lvl3pPr marL="1143000" indent="-228600">
              <a:buSzPct val="100000"/>
              <a:buFont typeface="Lucida Grande"/>
              <a:buChar char="&gt;"/>
              <a:defRPr sz="1800" b="0" i="0" baseline="0">
                <a:solidFill>
                  <a:srgbClr val="509E2F"/>
                </a:solidFill>
                <a:latin typeface="Orgon Slab ExtraLight"/>
                <a:cs typeface="Orgon Slab ExtraLight"/>
              </a:defRPr>
            </a:lvl3pPr>
            <a:lvl4pPr>
              <a:defRPr sz="1600" b="0" i="0" baseline="0">
                <a:solidFill>
                  <a:srgbClr val="509E2F"/>
                </a:solidFill>
                <a:latin typeface="Orgon Slab ExtraLight"/>
                <a:cs typeface="Orgon Slab ExtraLight"/>
              </a:defRPr>
            </a:lvl4pPr>
            <a:lvl5pPr marL="2057400" indent="-228600">
              <a:buFont typeface="Lucida Grande"/>
              <a:buChar char="&gt;"/>
              <a:defRPr sz="1400" b="0" i="0" baseline="0">
                <a:solidFill>
                  <a:srgbClr val="509E2F"/>
                </a:solidFill>
                <a:latin typeface="Orgon Slab ExtraLight"/>
                <a:cs typeface="Orgon Slab ExtraLight"/>
              </a:defRPr>
            </a:lvl5pPr>
          </a:lstStyle>
          <a:p>
            <a:pPr lvl="0"/>
            <a:r>
              <a:rPr lang="en-US" dirty="0" smtClean="0"/>
              <a:t>Content here (</a:t>
            </a:r>
            <a:r>
              <a:rPr lang="en-US" dirty="0" err="1" smtClean="0"/>
              <a:t>Orgon</a:t>
            </a:r>
            <a:r>
              <a:rPr lang="en-US" dirty="0" smtClean="0"/>
              <a:t> Slab </a:t>
            </a:r>
            <a:r>
              <a:rPr lang="en-US" dirty="0" err="1" smtClean="0"/>
              <a:t>ExtraLight</a:t>
            </a:r>
            <a:r>
              <a:rPr lang="en-US" dirty="0" smtClean="0"/>
              <a:t>, 24 pt.)</a:t>
            </a:r>
          </a:p>
          <a:p>
            <a:pPr lvl="1"/>
            <a:r>
              <a:rPr lang="en-US" dirty="0" smtClean="0"/>
              <a:t>Second level (</a:t>
            </a:r>
            <a:r>
              <a:rPr lang="en-US" dirty="0" err="1" smtClean="0"/>
              <a:t>Orgon</a:t>
            </a:r>
            <a:r>
              <a:rPr lang="en-US" dirty="0" smtClean="0"/>
              <a:t> Slab </a:t>
            </a:r>
            <a:r>
              <a:rPr lang="en-US" dirty="0" err="1" smtClean="0"/>
              <a:t>ExtraLight</a:t>
            </a:r>
            <a:r>
              <a:rPr lang="en-US" dirty="0" smtClean="0"/>
              <a:t>, 20)</a:t>
            </a:r>
          </a:p>
          <a:p>
            <a:pPr lvl="2"/>
            <a:r>
              <a:rPr lang="en-US" dirty="0" smtClean="0"/>
              <a:t>Third level (</a:t>
            </a:r>
            <a:r>
              <a:rPr lang="en-US" dirty="0" err="1" smtClean="0"/>
              <a:t>Orgon</a:t>
            </a:r>
            <a:r>
              <a:rPr lang="en-US" dirty="0" smtClean="0"/>
              <a:t> Slab </a:t>
            </a:r>
            <a:r>
              <a:rPr lang="en-US" dirty="0" err="1" smtClean="0"/>
              <a:t>ExtraLight</a:t>
            </a:r>
            <a:r>
              <a:rPr lang="en-US" dirty="0" smtClean="0"/>
              <a:t>, 18)</a:t>
            </a:r>
          </a:p>
          <a:p>
            <a:pPr lvl="3"/>
            <a:r>
              <a:rPr lang="en-US" dirty="0" smtClean="0"/>
              <a:t>Fourth level (</a:t>
            </a:r>
            <a:r>
              <a:rPr lang="en-US" dirty="0" err="1" smtClean="0"/>
              <a:t>Orgon</a:t>
            </a:r>
            <a:r>
              <a:rPr lang="en-US" dirty="0" smtClean="0"/>
              <a:t> Slab </a:t>
            </a:r>
            <a:r>
              <a:rPr lang="en-US" dirty="0" err="1" smtClean="0"/>
              <a:t>ExtraLight</a:t>
            </a:r>
            <a:r>
              <a:rPr lang="en-US" dirty="0" smtClean="0"/>
              <a:t>, 16)</a:t>
            </a:r>
          </a:p>
          <a:p>
            <a:pPr lvl="4"/>
            <a:r>
              <a:rPr lang="en-US" dirty="0" smtClean="0"/>
              <a:t>Fifth level (</a:t>
            </a:r>
            <a:r>
              <a:rPr lang="en-US" dirty="0" err="1" smtClean="0"/>
              <a:t>Orgon</a:t>
            </a:r>
            <a:r>
              <a:rPr lang="en-US" dirty="0" smtClean="0"/>
              <a:t> Slab </a:t>
            </a:r>
            <a:r>
              <a:rPr lang="en-US" dirty="0" err="1" smtClean="0"/>
              <a:t>ExtraLight</a:t>
            </a:r>
            <a:r>
              <a:rPr lang="en-US" dirty="0" smtClean="0"/>
              <a:t>, 14)</a:t>
            </a:r>
            <a:endParaRPr lang="en-US" dirty="0"/>
          </a:p>
        </p:txBody>
      </p:sp>
      <p:sp>
        <p:nvSpPr>
          <p:cNvPr id="13"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(ORGON SLAB MEDIUM, 30 PT.)≈</a:t>
            </a:r>
            <a:endParaRPr lang="en-US" dirty="0"/>
          </a:p>
        </p:txBody>
      </p:sp>
      <p:sp>
        <p:nvSpPr>
          <p:cNvPr id="2" name="Slide Number Placeholder 1"/>
          <p:cNvSpPr>
            <a:spLocks noGrp="1"/>
          </p:cNvSpPr>
          <p:nvPr>
            <p:ph type="sldNum" sz="quarter" idx="14"/>
          </p:nvPr>
        </p:nvSpPr>
        <p:spPr/>
        <p:txBody>
          <a:bodyPr/>
          <a:lstStyle/>
          <a:p>
            <a:fld id="{8FD6BFD5-6E7B-E246-B329-A2C5BC3BD39E}" type="slidenum">
              <a:rPr lang="en-US" smtClean="0"/>
              <a:t>‹#›</a:t>
            </a:fld>
            <a:endParaRPr lang="en-US"/>
          </a:p>
        </p:txBody>
      </p:sp>
    </p:spTree>
    <p:extLst>
      <p:ext uri="{BB962C8B-B14F-4D97-AF65-F5344CB8AC3E}">
        <p14:creationId xmlns:p14="http://schemas.microsoft.com/office/powerpoint/2010/main" val="1450220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510790" y="3042959"/>
            <a:ext cx="8021637" cy="3416457"/>
          </a:xfrm>
          <a:prstGeom prst="rect">
            <a:avLst/>
          </a:prstGeom>
        </p:spPr>
        <p:txBody>
          <a:bodyPr>
            <a:normAutofit/>
          </a:bodyPr>
          <a:lstStyle>
            <a:lvl1pPr marL="0" indent="0">
              <a:buNone/>
              <a:defRPr sz="2400" b="0" i="0" baseline="0">
                <a:solidFill>
                  <a:srgbClr val="509E2F"/>
                </a:solidFill>
                <a:latin typeface="Orgon Slab Light"/>
                <a:cs typeface="Orgon Slab Light"/>
              </a:defRPr>
            </a:lvl1pPr>
          </a:lstStyle>
          <a:p>
            <a:r>
              <a:rPr lang="en-US" dirty="0" smtClean="0"/>
              <a:t>Graphic Here</a:t>
            </a:r>
            <a:endParaRPr lang="en-US" dirty="0"/>
          </a:p>
        </p:txBody>
      </p:sp>
      <p:sp>
        <p:nvSpPr>
          <p:cNvPr id="11"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(ORGON SLAB MEDIUM, 30 PT.)≈</a:t>
            </a:r>
            <a:endParaRPr lang="en-US" dirty="0"/>
          </a:p>
        </p:txBody>
      </p:sp>
      <p:sp>
        <p:nvSpPr>
          <p:cNvPr id="2" name="Slide Number Placeholder 1"/>
          <p:cNvSpPr>
            <a:spLocks noGrp="1"/>
          </p:cNvSpPr>
          <p:nvPr>
            <p:ph type="sldNum" sz="quarter" idx="14"/>
          </p:nvPr>
        </p:nvSpPr>
        <p:spPr/>
        <p:txBody>
          <a:bodyPr/>
          <a:lstStyle/>
          <a:p>
            <a:fld id="{8FD6BFD5-6E7B-E246-B329-A2C5BC3BD39E}" type="slidenum">
              <a:rPr lang="en-US" smtClean="0"/>
              <a:t>‹#›</a:t>
            </a:fld>
            <a:endParaRPr lang="en-US"/>
          </a:p>
        </p:txBody>
      </p:sp>
    </p:spTree>
    <p:extLst>
      <p:ext uri="{BB962C8B-B14F-4D97-AF65-F5344CB8AC3E}">
        <p14:creationId xmlns:p14="http://schemas.microsoft.com/office/powerpoint/2010/main" val="2489552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1894009"/>
            <a:ext cx="6972300" cy="2641756"/>
          </a:xfrm>
          <a:prstGeom prst="rect">
            <a:avLst/>
          </a:prstGeom>
        </p:spPr>
        <p:txBody>
          <a:bodyPr>
            <a:normAutofit/>
          </a:bodyPr>
          <a:lstStyle>
            <a:lvl1pPr marL="0" indent="0">
              <a:lnSpc>
                <a:spcPct val="100000"/>
              </a:lnSpc>
              <a:buNone/>
              <a:defRPr sz="5000" b="0" i="0" baseline="0">
                <a:solidFill>
                  <a:srgbClr val="003B49"/>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TITLE HERE</a:t>
            </a:r>
          </a:p>
          <a:p>
            <a:pPr lvl="0"/>
            <a:r>
              <a:rPr lang="en-US" dirty="0" smtClean="0"/>
              <a:t>ORGON SLAB MEDIUM, 50 PT. </a:t>
            </a:r>
            <a:endParaRPr lang="en-US" dirty="0"/>
          </a:p>
        </p:txBody>
      </p:sp>
      <p:pic>
        <p:nvPicPr>
          <p:cNvPr id="10" name="Picture 9"/>
          <p:cNvPicPr>
            <a:picLocks noChangeAspect="1"/>
          </p:cNvPicPr>
          <p:nvPr userDrawn="1"/>
        </p:nvPicPr>
        <p:blipFill>
          <a:blip r:embed="rId2"/>
          <a:stretch>
            <a:fillRect/>
          </a:stretch>
        </p:blipFill>
        <p:spPr>
          <a:xfrm>
            <a:off x="7644057" y="5522384"/>
            <a:ext cx="1349466" cy="1091480"/>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553" y="-202684"/>
            <a:ext cx="9342553" cy="467127"/>
          </a:xfrm>
          <a:prstGeom prst="rect">
            <a:avLst/>
          </a:prstGeom>
        </p:spPr>
      </p:pic>
    </p:spTree>
    <p:extLst>
      <p:ext uri="{BB962C8B-B14F-4D97-AF65-F5344CB8AC3E}">
        <p14:creationId xmlns:p14="http://schemas.microsoft.com/office/powerpoint/2010/main" val="20243427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510790" y="3586334"/>
            <a:ext cx="8197114" cy="2673790"/>
          </a:xfrm>
          <a:prstGeom prst="rect">
            <a:avLst/>
          </a:prstGeom>
        </p:spPr>
        <p:txBody>
          <a:bodyPr/>
          <a:lstStyle>
            <a:lvl1pPr marL="342900" indent="-342900">
              <a:buFont typeface="Lucida Grande"/>
              <a:buChar char="&gt;"/>
              <a:defRPr sz="2400" b="0" i="0" baseline="0">
                <a:solidFill>
                  <a:srgbClr val="509E2F"/>
                </a:solidFill>
                <a:latin typeface="Orgon Slab ExtraLight"/>
                <a:cs typeface="Orgon Slab ExtraLight"/>
              </a:defRPr>
            </a:lvl1pPr>
            <a:lvl2pPr>
              <a:defRPr sz="2000" b="0" i="0" baseline="0">
                <a:solidFill>
                  <a:srgbClr val="509E2F"/>
                </a:solidFill>
                <a:latin typeface="Orgon Slab ExtraLight"/>
                <a:cs typeface="Orgon Slab ExtraLight"/>
              </a:defRPr>
            </a:lvl2pPr>
            <a:lvl3pPr marL="1143000" indent="-228600">
              <a:buSzPct val="100000"/>
              <a:buFont typeface="Lucida Grande"/>
              <a:buChar char="&gt;"/>
              <a:defRPr sz="1800" b="0" i="0" baseline="0">
                <a:solidFill>
                  <a:srgbClr val="509E2F"/>
                </a:solidFill>
                <a:latin typeface="Orgon Slab ExtraLight"/>
                <a:cs typeface="Orgon Slab ExtraLight"/>
              </a:defRPr>
            </a:lvl3pPr>
            <a:lvl4pPr>
              <a:defRPr sz="1600" b="0" i="0" baseline="0">
                <a:solidFill>
                  <a:srgbClr val="509E2F"/>
                </a:solidFill>
                <a:latin typeface="Orgon Slab ExtraLight"/>
                <a:cs typeface="Orgon Slab ExtraLight"/>
              </a:defRPr>
            </a:lvl4pPr>
            <a:lvl5pPr marL="2057400" indent="-228600">
              <a:buFont typeface="Lucida Grande"/>
              <a:buChar char="&gt;"/>
              <a:defRPr sz="1400" b="0" i="0" baseline="0">
                <a:solidFill>
                  <a:srgbClr val="509E2F"/>
                </a:solidFill>
                <a:latin typeface="Orgon Slab ExtraLight"/>
                <a:cs typeface="Orgon Slab ExtraLight"/>
              </a:defRPr>
            </a:lvl5pPr>
          </a:lstStyle>
          <a:p>
            <a:pPr lvl="0"/>
            <a:r>
              <a:rPr lang="en-US" dirty="0" smtClean="0"/>
              <a:t>Content here (</a:t>
            </a:r>
            <a:r>
              <a:rPr lang="en-US" dirty="0" err="1" smtClean="0"/>
              <a:t>Orgon</a:t>
            </a:r>
            <a:r>
              <a:rPr lang="en-US" dirty="0" smtClean="0"/>
              <a:t> Slab </a:t>
            </a:r>
            <a:r>
              <a:rPr lang="en-US" dirty="0" err="1" smtClean="0"/>
              <a:t>ExtraLight</a:t>
            </a:r>
            <a:r>
              <a:rPr lang="en-US" dirty="0" smtClean="0"/>
              <a:t>, 24 pt.)</a:t>
            </a:r>
          </a:p>
          <a:p>
            <a:pPr lvl="1"/>
            <a:r>
              <a:rPr lang="en-US" dirty="0" smtClean="0"/>
              <a:t>Second level (</a:t>
            </a:r>
            <a:r>
              <a:rPr lang="en-US" dirty="0" err="1" smtClean="0"/>
              <a:t>Orgon</a:t>
            </a:r>
            <a:r>
              <a:rPr lang="en-US" dirty="0" smtClean="0"/>
              <a:t> Slab </a:t>
            </a:r>
            <a:r>
              <a:rPr lang="en-US" dirty="0" err="1" smtClean="0"/>
              <a:t>ExtraLight</a:t>
            </a:r>
            <a:r>
              <a:rPr lang="en-US" dirty="0" smtClean="0"/>
              <a:t>, 20)</a:t>
            </a:r>
          </a:p>
          <a:p>
            <a:pPr lvl="2"/>
            <a:r>
              <a:rPr lang="en-US" dirty="0" smtClean="0"/>
              <a:t>Third level (</a:t>
            </a:r>
            <a:r>
              <a:rPr lang="en-US" dirty="0" err="1" smtClean="0"/>
              <a:t>Orgon</a:t>
            </a:r>
            <a:r>
              <a:rPr lang="en-US" dirty="0" smtClean="0"/>
              <a:t> Slab </a:t>
            </a:r>
            <a:r>
              <a:rPr lang="en-US" dirty="0" err="1" smtClean="0"/>
              <a:t>ExtraLight</a:t>
            </a:r>
            <a:r>
              <a:rPr lang="en-US" dirty="0" smtClean="0"/>
              <a:t>, 18)</a:t>
            </a:r>
          </a:p>
          <a:p>
            <a:pPr lvl="3"/>
            <a:r>
              <a:rPr lang="en-US" dirty="0" smtClean="0"/>
              <a:t>Fourth level (</a:t>
            </a:r>
            <a:r>
              <a:rPr lang="en-US" dirty="0" err="1" smtClean="0"/>
              <a:t>Orgon</a:t>
            </a:r>
            <a:r>
              <a:rPr lang="en-US" dirty="0" smtClean="0"/>
              <a:t> Slab </a:t>
            </a:r>
            <a:r>
              <a:rPr lang="en-US" dirty="0" err="1" smtClean="0"/>
              <a:t>ExtraLight</a:t>
            </a:r>
            <a:r>
              <a:rPr lang="en-US" dirty="0" smtClean="0"/>
              <a:t>, 16)</a:t>
            </a:r>
          </a:p>
          <a:p>
            <a:pPr lvl="4"/>
            <a:r>
              <a:rPr lang="en-US" dirty="0" smtClean="0"/>
              <a:t>Fifth level (</a:t>
            </a:r>
            <a:r>
              <a:rPr lang="en-US" dirty="0" err="1" smtClean="0"/>
              <a:t>Orgon</a:t>
            </a:r>
            <a:r>
              <a:rPr lang="en-US" dirty="0" smtClean="0"/>
              <a:t> Slab </a:t>
            </a:r>
            <a:r>
              <a:rPr lang="en-US" dirty="0" err="1" smtClean="0"/>
              <a:t>ExtraLight</a:t>
            </a:r>
            <a:r>
              <a:rPr lang="en-US" dirty="0" smtClean="0"/>
              <a:t>, 14)</a:t>
            </a:r>
            <a:endParaRPr lang="en-US" dirty="0"/>
          </a:p>
        </p:txBody>
      </p:sp>
      <p:sp>
        <p:nvSpPr>
          <p:cNvPr id="6" name="Text Placeholder 5"/>
          <p:cNvSpPr>
            <a:spLocks noGrp="1"/>
          </p:cNvSpPr>
          <p:nvPr>
            <p:ph type="body" sz="quarter" idx="12" hasCustomPrompt="1"/>
          </p:nvPr>
        </p:nvSpPr>
        <p:spPr>
          <a:xfrm>
            <a:off x="510790" y="2996760"/>
            <a:ext cx="8184662" cy="411171"/>
          </a:xfrm>
          <a:prstGeom prst="rect">
            <a:avLst/>
          </a:prstGeom>
        </p:spPr>
        <p:txBody>
          <a:bodyPr>
            <a:noAutofit/>
          </a:bodyPr>
          <a:lstStyle>
            <a:lvl1pPr marL="0" indent="0">
              <a:lnSpc>
                <a:spcPct val="90000"/>
              </a:lnSpc>
              <a:buNone/>
              <a:defRPr sz="2400" b="0" i="0" baseline="0">
                <a:solidFill>
                  <a:srgbClr val="509E2F"/>
                </a:solidFill>
                <a:latin typeface="Orgon Slab Light"/>
                <a:cs typeface="Orgon Slab Light"/>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SUB-HEADER HERE (ORGON SLAB LIGHT, 24 PT.)</a:t>
            </a:r>
            <a:endParaRPr lang="en-US" dirty="0"/>
          </a:p>
        </p:txBody>
      </p:sp>
      <p:sp>
        <p:nvSpPr>
          <p:cNvPr id="7"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(ORGON SLAB MEDIUM, 30 PT.)</a:t>
            </a:r>
            <a:endParaRPr lang="en-US" dirty="0"/>
          </a:p>
        </p:txBody>
      </p:sp>
    </p:spTree>
    <p:extLst>
      <p:ext uri="{BB962C8B-B14F-4D97-AF65-F5344CB8AC3E}">
        <p14:creationId xmlns:p14="http://schemas.microsoft.com/office/powerpoint/2010/main" val="30029019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Slide Number Placeholder 2"/>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D6BFD5-6E7B-E246-B329-A2C5BC3BD39E}" type="slidenum">
              <a:rPr lang="en-US" smtClean="0"/>
              <a:t>‹#›</a:t>
            </a:fld>
            <a:endParaRPr lang="en-US"/>
          </a:p>
        </p:txBody>
      </p:sp>
      <p:sp>
        <p:nvSpPr>
          <p:cNvPr id="4"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 id="2147483674" r:id="rId5"/>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272A-454A-8844-82A7-4D2F2777C03E}" type="slidenum">
              <a:rPr lang="en-US" smtClean="0"/>
              <a:t>‹#›</a:t>
            </a:fld>
            <a:endParaRPr lang="en-US"/>
          </a:p>
        </p:txBody>
      </p:sp>
    </p:spTree>
    <p:extLst>
      <p:ext uri="{BB962C8B-B14F-4D97-AF65-F5344CB8AC3E}">
        <p14:creationId xmlns:p14="http://schemas.microsoft.com/office/powerpoint/2010/main" val="1277070034"/>
      </p:ext>
    </p:extLst>
  </p:cSld>
  <p:clrMap bg1="lt1" tx1="dk1" bg2="lt2" tx2="dk2" accent1="accent1" accent2="accent2" accent3="accent3" accent4="accent4" accent5="accent5" accent6="accent6" hlink="hlink" folHlink="folHlink"/>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Tree>
    <p:extLst>
      <p:ext uri="{BB962C8B-B14F-4D97-AF65-F5344CB8AC3E}">
        <p14:creationId xmlns:p14="http://schemas.microsoft.com/office/powerpoint/2010/main" val="3838618348"/>
      </p:ext>
    </p:extLst>
  </p:cSld>
  <p:clrMap bg1="lt1" tx1="dk1" bg2="lt2" tx2="dk2" accent1="accent1" accent2="accent2" accent3="accent3" accent4="accent4" accent5="accent5" accent6="accent6" hlink="hlink" folHlink="folHlink"/>
  <p:sldLayoutIdLst>
    <p:sldLayoutId id="2147483693"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p:cNvSpPr>
            <a:spLocks noGrp="1"/>
          </p:cNvSpPr>
          <p:nvPr>
            <p:ph type="body" sz="quarter" idx="10"/>
          </p:nvPr>
        </p:nvSpPr>
        <p:spPr>
          <a:xfrm>
            <a:off x="533971" y="2144530"/>
            <a:ext cx="6972300" cy="2641756"/>
          </a:xfrm>
        </p:spPr>
        <p:txBody>
          <a:bodyPr>
            <a:normAutofit fontScale="92500" lnSpcReduction="20000"/>
          </a:bodyPr>
          <a:lstStyle/>
          <a:p>
            <a:r>
              <a:rPr lang="en-US" dirty="0" smtClean="0"/>
              <a:t>President’s Report</a:t>
            </a:r>
          </a:p>
          <a:p>
            <a:endParaRPr lang="en-US" dirty="0" smtClean="0"/>
          </a:p>
          <a:p>
            <a:r>
              <a:rPr lang="en-US" sz="4300" dirty="0" smtClean="0"/>
              <a:t>Faculty Senate Meeting</a:t>
            </a:r>
          </a:p>
          <a:p>
            <a:pPr>
              <a:lnSpc>
                <a:spcPct val="120000"/>
              </a:lnSpc>
            </a:pPr>
            <a:r>
              <a:rPr lang="en-US" sz="3000" dirty="0" smtClean="0"/>
              <a:t>September 14, 2017</a:t>
            </a:r>
            <a:endParaRPr lang="en-US" sz="3000" dirty="0"/>
          </a:p>
        </p:txBody>
      </p:sp>
    </p:spTree>
    <p:extLst>
      <p:ext uri="{BB962C8B-B14F-4D97-AF65-F5344CB8AC3E}">
        <p14:creationId xmlns:p14="http://schemas.microsoft.com/office/powerpoint/2010/main" val="3991516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normAutofit fontScale="92500" lnSpcReduction="20000"/>
          </a:bodyPr>
          <a:lstStyle/>
          <a:p>
            <a:r>
              <a:rPr lang="en-US" sz="2800" dirty="0" smtClean="0">
                <a:solidFill>
                  <a:srgbClr val="003B49"/>
                </a:solidFill>
              </a:rPr>
              <a:t>Strategic Plan </a:t>
            </a:r>
            <a:r>
              <a:rPr lang="mr-IN" sz="2800" dirty="0" smtClean="0">
                <a:solidFill>
                  <a:srgbClr val="003B49"/>
                </a:solidFill>
              </a:rPr>
              <a:t>–</a:t>
            </a:r>
            <a:r>
              <a:rPr lang="en-US" sz="2800" dirty="0">
                <a:solidFill>
                  <a:srgbClr val="003B49"/>
                </a:solidFill>
              </a:rPr>
              <a:t> Draft Compacts for Education, Research, Engagement and Economic Development for the 21st Century</a:t>
            </a:r>
          </a:p>
        </p:txBody>
      </p:sp>
      <p:sp>
        <p:nvSpPr>
          <p:cNvPr id="6" name="Slide Number Placeholder 5"/>
          <p:cNvSpPr>
            <a:spLocks noGrp="1"/>
          </p:cNvSpPr>
          <p:nvPr>
            <p:ph type="sldNum" sz="quarter" idx="14"/>
          </p:nvPr>
        </p:nvSpPr>
        <p:spPr/>
        <p:txBody>
          <a:bodyPr/>
          <a:lstStyle/>
          <a:p>
            <a:fld id="{8FD6BFD5-6E7B-E246-B329-A2C5BC3BD39E}" type="slidenum">
              <a:rPr lang="en-US" smtClean="0"/>
              <a:t>10</a:t>
            </a:fld>
            <a:endParaRPr lang="en-US"/>
          </a:p>
        </p:txBody>
      </p:sp>
      <p:sp>
        <p:nvSpPr>
          <p:cNvPr id="2" name="Text Placeholder 1"/>
          <p:cNvSpPr>
            <a:spLocks noGrp="1"/>
          </p:cNvSpPr>
          <p:nvPr>
            <p:ph type="body" sz="quarter" idx="11"/>
          </p:nvPr>
        </p:nvSpPr>
        <p:spPr>
          <a:xfrm>
            <a:off x="510790" y="2427685"/>
            <a:ext cx="8197114" cy="3771091"/>
          </a:xfrm>
        </p:spPr>
        <p:txBody>
          <a:bodyPr/>
          <a:lstStyle/>
          <a:p>
            <a:pPr marL="0" indent="0">
              <a:buNone/>
            </a:pPr>
            <a:r>
              <a:rPr lang="en-US" dirty="0"/>
              <a:t> </a:t>
            </a:r>
          </a:p>
          <a:p>
            <a:pPr marL="0" indent="0">
              <a:buNone/>
            </a:pPr>
            <a:r>
              <a:rPr lang="en-US" b="1" dirty="0"/>
              <a:t>Missouri Compact for Excellence in Planning, Operations and Stewardship is to:  </a:t>
            </a:r>
            <a:endParaRPr lang="en-US" b="1" dirty="0" smtClean="0"/>
          </a:p>
          <a:p>
            <a:pPr>
              <a:buFont typeface="Arial"/>
              <a:buChar char="•"/>
            </a:pPr>
            <a:r>
              <a:rPr lang="en-US" sz="2000" dirty="0"/>
              <a:t>Develop long-term planning processes for operating and capital needs  </a:t>
            </a:r>
          </a:p>
          <a:p>
            <a:pPr>
              <a:buFont typeface="Arial"/>
              <a:buChar char="•"/>
            </a:pPr>
            <a:r>
              <a:rPr lang="en-US" sz="2000" dirty="0"/>
              <a:t>Create measures of accountability visible to all stakeholders</a:t>
            </a:r>
          </a:p>
          <a:p>
            <a:pPr>
              <a:buFont typeface="Arial"/>
              <a:buChar char="•"/>
            </a:pPr>
            <a:r>
              <a:rPr lang="en-US" sz="2000" dirty="0"/>
              <a:t>Develop processes, practices and policies that encourage collaborations and progress across the four institutions of the UM System </a:t>
            </a:r>
          </a:p>
          <a:p>
            <a:pPr>
              <a:buFont typeface="Arial"/>
              <a:buChar char="•"/>
            </a:pPr>
            <a:r>
              <a:rPr lang="en-US" sz="2000" dirty="0"/>
              <a:t>Change organizational structures to achieve the objectives of research, teaching and engagement mission </a:t>
            </a:r>
          </a:p>
          <a:p>
            <a:pPr marL="0" indent="0">
              <a:buNone/>
            </a:pPr>
            <a:endParaRPr lang="en-US" dirty="0"/>
          </a:p>
        </p:txBody>
      </p:sp>
    </p:spTree>
    <p:extLst>
      <p:ext uri="{BB962C8B-B14F-4D97-AF65-F5344CB8AC3E}">
        <p14:creationId xmlns:p14="http://schemas.microsoft.com/office/powerpoint/2010/main" val="2635453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normAutofit/>
          </a:bodyPr>
          <a:lstStyle/>
          <a:p>
            <a:r>
              <a:rPr lang="en-US" sz="2800" dirty="0" smtClean="0">
                <a:solidFill>
                  <a:srgbClr val="003B49"/>
                </a:solidFill>
              </a:rPr>
              <a:t>Faculty Senate Representatives to Strategic Planning Committee</a:t>
            </a:r>
          </a:p>
          <a:p>
            <a:endParaRPr lang="en-US" sz="2800" dirty="0">
              <a:solidFill>
                <a:srgbClr val="003B49"/>
              </a:solidFill>
            </a:endParaRPr>
          </a:p>
        </p:txBody>
      </p:sp>
      <p:sp>
        <p:nvSpPr>
          <p:cNvPr id="6" name="Slide Number Placeholder 5"/>
          <p:cNvSpPr>
            <a:spLocks noGrp="1"/>
          </p:cNvSpPr>
          <p:nvPr>
            <p:ph type="sldNum" sz="quarter" idx="14"/>
          </p:nvPr>
        </p:nvSpPr>
        <p:spPr/>
        <p:txBody>
          <a:bodyPr/>
          <a:lstStyle/>
          <a:p>
            <a:fld id="{8FD6BFD5-6E7B-E246-B329-A2C5BC3BD39E}" type="slidenum">
              <a:rPr lang="en-US" smtClean="0"/>
              <a:t>11</a:t>
            </a:fld>
            <a:endParaRPr lang="en-US"/>
          </a:p>
        </p:txBody>
      </p:sp>
      <p:sp>
        <p:nvSpPr>
          <p:cNvPr id="2" name="Text Placeholder 1"/>
          <p:cNvSpPr>
            <a:spLocks noGrp="1"/>
          </p:cNvSpPr>
          <p:nvPr>
            <p:ph type="body" sz="quarter" idx="11"/>
          </p:nvPr>
        </p:nvSpPr>
        <p:spPr>
          <a:xfrm>
            <a:off x="510790" y="2427685"/>
            <a:ext cx="8197114" cy="3771091"/>
          </a:xfrm>
        </p:spPr>
        <p:txBody>
          <a:bodyPr/>
          <a:lstStyle/>
          <a:p>
            <a:pPr marL="0" indent="0">
              <a:buNone/>
            </a:pPr>
            <a:r>
              <a:rPr lang="en-US" dirty="0"/>
              <a:t> </a:t>
            </a:r>
          </a:p>
          <a:p>
            <a:pPr>
              <a:buFont typeface="Arial"/>
              <a:buChar char="•"/>
            </a:pPr>
            <a:r>
              <a:rPr lang="en-US" dirty="0" smtClean="0"/>
              <a:t>Faculty Senate President</a:t>
            </a:r>
          </a:p>
          <a:p>
            <a:pPr>
              <a:buFont typeface="Arial"/>
              <a:buChar char="•"/>
            </a:pPr>
            <a:r>
              <a:rPr lang="en-US" dirty="0" smtClean="0"/>
              <a:t>Second representative elected by Faculty Senate</a:t>
            </a:r>
          </a:p>
          <a:p>
            <a:pPr lvl="1">
              <a:buFont typeface="Arial"/>
              <a:buChar char="•"/>
            </a:pPr>
            <a:r>
              <a:rPr lang="en-US" dirty="0" smtClean="0"/>
              <a:t>RP&amp;A has nominated Richard Dawes</a:t>
            </a:r>
          </a:p>
          <a:p>
            <a:pPr marL="0" indent="0">
              <a:buNone/>
            </a:pPr>
            <a:endParaRPr lang="en-US" dirty="0"/>
          </a:p>
        </p:txBody>
      </p:sp>
    </p:spTree>
    <p:extLst>
      <p:ext uri="{BB962C8B-B14F-4D97-AF65-F5344CB8AC3E}">
        <p14:creationId xmlns:p14="http://schemas.microsoft.com/office/powerpoint/2010/main" val="443581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10790" y="2522137"/>
            <a:ext cx="8184662" cy="3649028"/>
          </a:xfrm>
        </p:spPr>
        <p:txBody>
          <a:bodyPr/>
          <a:lstStyle/>
          <a:p>
            <a:pPr marL="0" indent="0">
              <a:buNone/>
            </a:pPr>
            <a:endParaRPr lang="en-US" dirty="0"/>
          </a:p>
          <a:p>
            <a:pPr marL="0" indent="0">
              <a:buNone/>
            </a:pPr>
            <a:r>
              <a:rPr lang="en-US" b="1" dirty="0">
                <a:solidFill>
                  <a:srgbClr val="003B49"/>
                </a:solidFill>
                <a:latin typeface="Orgon Slab ExtraLight" panose="02000503000000020004" pitchFamily="50" charset="0"/>
              </a:rPr>
              <a:t>Goal: To establish a Department </a:t>
            </a:r>
            <a:r>
              <a:rPr lang="en-US" b="1" dirty="0" smtClean="0">
                <a:solidFill>
                  <a:srgbClr val="003B49"/>
                </a:solidFill>
                <a:latin typeface="Orgon Slab ExtraLight" panose="02000503000000020004" pitchFamily="50" charset="0"/>
              </a:rPr>
              <a:t>of Teacher </a:t>
            </a:r>
            <a:r>
              <a:rPr lang="en-US" b="1" dirty="0">
                <a:solidFill>
                  <a:srgbClr val="003B49"/>
                </a:solidFill>
                <a:latin typeface="Orgon Slab ExtraLight" panose="02000503000000020004" pitchFamily="50" charset="0"/>
              </a:rPr>
              <a:t>Education and Certification within the College of Arts, Sciences, and Business. This department, led by a tenured department chair, would oversee the secondary and primary </a:t>
            </a:r>
            <a:r>
              <a:rPr lang="en-US" b="1" dirty="0" smtClean="0">
                <a:solidFill>
                  <a:srgbClr val="003B49"/>
                </a:solidFill>
                <a:latin typeface="Orgon Slab ExtraLight" panose="02000503000000020004" pitchFamily="50" charset="0"/>
              </a:rPr>
              <a:t>teacher education </a:t>
            </a:r>
            <a:r>
              <a:rPr lang="en-US" b="1" dirty="0">
                <a:solidFill>
                  <a:srgbClr val="003B49"/>
                </a:solidFill>
                <a:latin typeface="Orgon Slab ExtraLight" panose="02000503000000020004" pitchFamily="50" charset="0"/>
              </a:rPr>
              <a:t>programs at S&amp; T, including managing and hiring faculty; recruiting and advising students; and developing</a:t>
            </a:r>
            <a:r>
              <a:rPr lang="en-US" b="1" dirty="0" smtClean="0">
                <a:solidFill>
                  <a:srgbClr val="003B49"/>
                </a:solidFill>
                <a:latin typeface="Orgon Slab ExtraLight" panose="02000503000000020004" pitchFamily="50" charset="0"/>
              </a:rPr>
              <a:t>, scheduling</a:t>
            </a:r>
            <a:r>
              <a:rPr lang="en-US" b="1" dirty="0">
                <a:solidFill>
                  <a:srgbClr val="003B49"/>
                </a:solidFill>
                <a:latin typeface="Orgon Slab ExtraLight" panose="02000503000000020004" pitchFamily="50" charset="0"/>
              </a:rPr>
              <a:t>, and teaching all EDUC courses. </a:t>
            </a:r>
          </a:p>
          <a:p>
            <a:pPr marL="0" indent="0">
              <a:buNone/>
            </a:pPr>
            <a:endParaRPr lang="en-US" b="1" dirty="0">
              <a:solidFill>
                <a:srgbClr val="003B49"/>
              </a:solidFill>
              <a:latin typeface="Orgon Slab ExtraLight" panose="02000503000000020004" pitchFamily="50" charset="0"/>
            </a:endParaRPr>
          </a:p>
          <a:p>
            <a:endParaRPr lang="en-US" dirty="0"/>
          </a:p>
        </p:txBody>
      </p:sp>
      <p:sp>
        <p:nvSpPr>
          <p:cNvPr id="4" name="Text Placeholder 3"/>
          <p:cNvSpPr>
            <a:spLocks noGrp="1"/>
          </p:cNvSpPr>
          <p:nvPr>
            <p:ph type="body" sz="quarter" idx="12"/>
          </p:nvPr>
        </p:nvSpPr>
        <p:spPr>
          <a:xfrm>
            <a:off x="510790" y="1790003"/>
            <a:ext cx="8184662" cy="696720"/>
          </a:xfrm>
        </p:spPr>
        <p:txBody>
          <a:bodyPr/>
          <a:lstStyle/>
          <a:p>
            <a:r>
              <a:rPr lang="en-US" sz="2800" dirty="0" smtClean="0"/>
              <a:t>Proposal for Establishment of Department of Teacher Education and Certification</a:t>
            </a:r>
            <a:endParaRPr lang="en-US" sz="2800" dirty="0"/>
          </a:p>
        </p:txBody>
      </p:sp>
    </p:spTree>
    <p:extLst>
      <p:ext uri="{BB962C8B-B14F-4D97-AF65-F5344CB8AC3E}">
        <p14:creationId xmlns:p14="http://schemas.microsoft.com/office/powerpoint/2010/main" val="3133881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413880"/>
            <a:ext cx="8197114" cy="2673790"/>
          </a:xfrm>
        </p:spPr>
        <p:txBody>
          <a:bodyPr/>
          <a:lstStyle/>
          <a:p>
            <a:pPr>
              <a:buFont typeface="Wingdings" charset="2"/>
              <a:buChar char="§"/>
            </a:pPr>
            <a:r>
              <a:rPr lang="en-US" sz="2000" dirty="0"/>
              <a:t>President: Sahra Sedigh </a:t>
            </a:r>
            <a:r>
              <a:rPr lang="en-US" sz="2000" dirty="0" smtClean="0"/>
              <a:t>Sarvestani (Electrical and Computer Eng.)</a:t>
            </a:r>
            <a:endParaRPr lang="en-US" sz="2000" dirty="0"/>
          </a:p>
          <a:p>
            <a:pPr>
              <a:buFont typeface="Wingdings" charset="2"/>
              <a:buChar char="§"/>
            </a:pPr>
            <a:r>
              <a:rPr lang="en-US" sz="2000" dirty="0"/>
              <a:t>Past President: Tom </a:t>
            </a:r>
            <a:r>
              <a:rPr lang="en-US" sz="2000" dirty="0" smtClean="0"/>
              <a:t>Schuman (Chemistry)</a:t>
            </a:r>
            <a:endParaRPr lang="en-US" sz="2000" dirty="0"/>
          </a:p>
          <a:p>
            <a:pPr>
              <a:buFont typeface="Wingdings" charset="2"/>
              <a:buChar char="§"/>
            </a:pPr>
            <a:r>
              <a:rPr lang="en-US" sz="2000" dirty="0"/>
              <a:t>President-Elect: Mike </a:t>
            </a:r>
            <a:r>
              <a:rPr lang="en-US" sz="2000" dirty="0" err="1" smtClean="0"/>
              <a:t>Bruening</a:t>
            </a:r>
            <a:r>
              <a:rPr lang="en-US" sz="2000" dirty="0" smtClean="0"/>
              <a:t> (History and Political Science)</a:t>
            </a:r>
            <a:endParaRPr lang="en-US" sz="2000" dirty="0"/>
          </a:p>
          <a:p>
            <a:pPr>
              <a:buFont typeface="Wingdings" charset="2"/>
              <a:buChar char="§"/>
            </a:pPr>
            <a:r>
              <a:rPr lang="en-US" sz="2000" dirty="0"/>
              <a:t>Secretary: Steve </a:t>
            </a:r>
            <a:r>
              <a:rPr lang="en-US" sz="2000" dirty="0" smtClean="0"/>
              <a:t>Corns (Eng. Management and Systems Eng.)</a:t>
            </a:r>
            <a:endParaRPr lang="en-US" sz="2000" dirty="0"/>
          </a:p>
          <a:p>
            <a:pPr>
              <a:buFont typeface="Wingdings" charset="2"/>
              <a:buChar char="§"/>
            </a:pPr>
            <a:r>
              <a:rPr lang="en-US" sz="2000" dirty="0"/>
              <a:t>Parliamentarian: Richard </a:t>
            </a:r>
            <a:r>
              <a:rPr lang="en-US" sz="2000" dirty="0" smtClean="0"/>
              <a:t>Dawes (Chemistry)</a:t>
            </a:r>
            <a:endParaRPr lang="en-US" sz="2000" dirty="0"/>
          </a:p>
          <a:p>
            <a:pPr>
              <a:buFont typeface="Wingdings" charset="2"/>
              <a:buChar char="§"/>
            </a:pPr>
            <a:r>
              <a:rPr lang="en-US" sz="2000" dirty="0"/>
              <a:t>Boss Lady: Barb Palmer</a:t>
            </a:r>
          </a:p>
        </p:txBody>
      </p:sp>
      <p:sp>
        <p:nvSpPr>
          <p:cNvPr id="4" name="Text Placeholder 3"/>
          <p:cNvSpPr>
            <a:spLocks noGrp="1"/>
          </p:cNvSpPr>
          <p:nvPr>
            <p:ph type="body" sz="quarter" idx="13"/>
          </p:nvPr>
        </p:nvSpPr>
        <p:spPr/>
        <p:txBody>
          <a:bodyPr/>
          <a:lstStyle/>
          <a:p>
            <a:r>
              <a:rPr lang="en-US" sz="2800" dirty="0" smtClean="0">
                <a:solidFill>
                  <a:srgbClr val="003B49"/>
                </a:solidFill>
              </a:rPr>
              <a:t>Slate of Officers for AY 2017-2018</a:t>
            </a:r>
            <a:endParaRPr lang="en-US" sz="2800" dirty="0">
              <a:solidFill>
                <a:srgbClr val="003B49"/>
              </a:solidFill>
            </a:endParaRPr>
          </a:p>
        </p:txBody>
      </p:sp>
      <p:sp>
        <p:nvSpPr>
          <p:cNvPr id="6" name="Slide Number Placeholder 5"/>
          <p:cNvSpPr>
            <a:spLocks noGrp="1"/>
          </p:cNvSpPr>
          <p:nvPr>
            <p:ph type="sldNum" sz="quarter" idx="14"/>
          </p:nvPr>
        </p:nvSpPr>
        <p:spPr/>
        <p:txBody>
          <a:bodyPr/>
          <a:lstStyle/>
          <a:p>
            <a:fld id="{8FD6BFD5-6E7B-E246-B329-A2C5BC3BD39E}" type="slidenum">
              <a:rPr lang="en-US" smtClean="0"/>
              <a:t>2</a:t>
            </a:fld>
            <a:endParaRPr lang="en-US"/>
          </a:p>
        </p:txBody>
      </p:sp>
    </p:spTree>
    <p:extLst>
      <p:ext uri="{BB962C8B-B14F-4D97-AF65-F5344CB8AC3E}">
        <p14:creationId xmlns:p14="http://schemas.microsoft.com/office/powerpoint/2010/main" val="3527005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17512" y="2262014"/>
            <a:ext cx="8517604" cy="4094336"/>
          </a:xfrm>
        </p:spPr>
        <p:txBody>
          <a:bodyPr/>
          <a:lstStyle/>
          <a:p>
            <a:pPr marL="0" indent="0" algn="just">
              <a:buNone/>
            </a:pPr>
            <a:r>
              <a:rPr lang="en-US" sz="1600" i="1" dirty="0"/>
              <a:t>Whereas Professor Schuman has served the Faculty Senate of the Missouri University of Science and Technology as President-Elect (2015-2016) and as President (2016-2017); </a:t>
            </a:r>
          </a:p>
          <a:p>
            <a:pPr marL="0" indent="0" algn="just">
              <a:buNone/>
            </a:pPr>
            <a:r>
              <a:rPr lang="en-US" sz="1600" i="1" dirty="0"/>
              <a:t>Whereas, Professor Schuman has served as de facto President of the Faculty Senate for over a year and a half, filling in for President Steven Grant during his unfortunate illness; </a:t>
            </a:r>
          </a:p>
          <a:p>
            <a:pPr marL="0" indent="0" algn="just">
              <a:buNone/>
            </a:pPr>
            <a:r>
              <a:rPr lang="en-US" sz="1600" i="1" dirty="0"/>
              <a:t>Whereas, as an Officer of the Faculty Senate, Professor Schuman has demonstrated consistent dedicated, well-judged, and thoughtful hard work in defense of faculty rights and interests; </a:t>
            </a:r>
          </a:p>
          <a:p>
            <a:pPr marL="0" indent="0" algn="just">
              <a:buNone/>
            </a:pPr>
            <a:r>
              <a:rPr lang="en-US" sz="1600" i="1" dirty="0"/>
              <a:t>Whereas, Professor Schuman's leadership skills helped to guide the campus through a particularly challenging time for both the Missouri S&amp;T campus and the University of Missouri System,</a:t>
            </a:r>
          </a:p>
          <a:p>
            <a:pPr marL="0" indent="0" algn="just">
              <a:buNone/>
            </a:pPr>
            <a:r>
              <a:rPr lang="en-US" sz="1600" i="1" dirty="0"/>
              <a:t>Be it resolved that the Faculty Senate of the Missouri University of Science and Technology does hereby sincerely thank Professor Schuman for every job well done and wish him continued success in his future endeavors.</a:t>
            </a:r>
          </a:p>
          <a:p>
            <a:pPr marL="0" indent="0" algn="just">
              <a:buNone/>
            </a:pPr>
            <a:r>
              <a:rPr lang="en-US" sz="1600" i="1" dirty="0"/>
              <a:t>Adopted this 14th day of September, 2017, at the meeting of the Faculty Senate of Missouri University of Science and Technology.</a:t>
            </a:r>
          </a:p>
          <a:p>
            <a:pPr marL="0" indent="0" algn="just">
              <a:buNone/>
            </a:pPr>
            <a:endParaRPr lang="en-US" sz="1600" i="1" dirty="0"/>
          </a:p>
        </p:txBody>
      </p:sp>
      <p:sp>
        <p:nvSpPr>
          <p:cNvPr id="4" name="Text Placeholder 3"/>
          <p:cNvSpPr>
            <a:spLocks noGrp="1"/>
          </p:cNvSpPr>
          <p:nvPr>
            <p:ph type="body" sz="quarter" idx="13"/>
          </p:nvPr>
        </p:nvSpPr>
        <p:spPr>
          <a:xfrm>
            <a:off x="303715" y="1693360"/>
            <a:ext cx="8184662" cy="991999"/>
          </a:xfrm>
        </p:spPr>
        <p:txBody>
          <a:bodyPr/>
          <a:lstStyle/>
          <a:p>
            <a:r>
              <a:rPr lang="en-US" sz="2800" dirty="0" smtClean="0">
                <a:solidFill>
                  <a:srgbClr val="003B49"/>
                </a:solidFill>
              </a:rPr>
              <a:t>Resolution</a:t>
            </a:r>
            <a:endParaRPr lang="en-US" sz="2800" dirty="0">
              <a:solidFill>
                <a:srgbClr val="003B49"/>
              </a:solidFill>
            </a:endParaRPr>
          </a:p>
        </p:txBody>
      </p:sp>
      <p:sp>
        <p:nvSpPr>
          <p:cNvPr id="6" name="Slide Number Placeholder 5"/>
          <p:cNvSpPr>
            <a:spLocks noGrp="1"/>
          </p:cNvSpPr>
          <p:nvPr>
            <p:ph type="sldNum" sz="quarter" idx="14"/>
          </p:nvPr>
        </p:nvSpPr>
        <p:spPr/>
        <p:txBody>
          <a:bodyPr/>
          <a:lstStyle/>
          <a:p>
            <a:fld id="{8FD6BFD5-6E7B-E246-B329-A2C5BC3BD39E}" type="slidenum">
              <a:rPr lang="en-US" smtClean="0"/>
              <a:t>3</a:t>
            </a:fld>
            <a:endParaRPr lang="en-US"/>
          </a:p>
        </p:txBody>
      </p:sp>
    </p:spTree>
    <p:extLst>
      <p:ext uri="{BB962C8B-B14F-4D97-AF65-F5344CB8AC3E}">
        <p14:creationId xmlns:p14="http://schemas.microsoft.com/office/powerpoint/2010/main" val="194883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US" sz="2800" dirty="0" smtClean="0">
                <a:solidFill>
                  <a:srgbClr val="003B49"/>
                </a:solidFill>
              </a:rPr>
              <a:t>Intercampus Faculty Council (IFC)</a:t>
            </a:r>
            <a:endParaRPr lang="en-US" sz="2800" dirty="0">
              <a:solidFill>
                <a:srgbClr val="003B49"/>
              </a:solidFill>
            </a:endParaRPr>
          </a:p>
        </p:txBody>
      </p:sp>
      <p:sp>
        <p:nvSpPr>
          <p:cNvPr id="6" name="Slide Number Placeholder 5"/>
          <p:cNvSpPr>
            <a:spLocks noGrp="1"/>
          </p:cNvSpPr>
          <p:nvPr>
            <p:ph type="sldNum" sz="quarter" idx="14"/>
          </p:nvPr>
        </p:nvSpPr>
        <p:spPr/>
        <p:txBody>
          <a:bodyPr/>
          <a:lstStyle/>
          <a:p>
            <a:fld id="{8FD6BFD5-6E7B-E246-B329-A2C5BC3BD39E}" type="slidenum">
              <a:rPr lang="en-US" smtClean="0"/>
              <a:t>4</a:t>
            </a:fld>
            <a:endParaRPr lang="en-US"/>
          </a:p>
        </p:txBody>
      </p:sp>
      <p:sp>
        <p:nvSpPr>
          <p:cNvPr id="2" name="Text Placeholder 1"/>
          <p:cNvSpPr>
            <a:spLocks noGrp="1"/>
          </p:cNvSpPr>
          <p:nvPr>
            <p:ph type="body" sz="quarter" idx="11"/>
          </p:nvPr>
        </p:nvSpPr>
        <p:spPr>
          <a:xfrm>
            <a:off x="510790" y="2427685"/>
            <a:ext cx="8197114" cy="3771091"/>
          </a:xfrm>
        </p:spPr>
        <p:txBody>
          <a:bodyPr/>
          <a:lstStyle/>
          <a:p>
            <a:pPr>
              <a:buFont typeface="Wingdings" charset="2"/>
              <a:buChar char="§"/>
            </a:pPr>
            <a:r>
              <a:rPr lang="en-US" sz="1800" dirty="0" smtClean="0"/>
              <a:t>Our representatives for AY 2017-2018</a:t>
            </a:r>
          </a:p>
          <a:p>
            <a:pPr lvl="1">
              <a:buFont typeface="Wingdings" charset="2"/>
              <a:buChar char="§"/>
            </a:pPr>
            <a:r>
              <a:rPr lang="en-US" sz="1200" dirty="0" smtClean="0"/>
              <a:t>Sahra </a:t>
            </a:r>
            <a:r>
              <a:rPr lang="en-US" sz="1200" dirty="0"/>
              <a:t>Sedigh </a:t>
            </a:r>
            <a:r>
              <a:rPr lang="en-US" sz="1200" dirty="0" smtClean="0"/>
              <a:t>Sarvestani</a:t>
            </a:r>
          </a:p>
          <a:p>
            <a:pPr lvl="1">
              <a:buFont typeface="Wingdings" charset="2"/>
              <a:buChar char="§"/>
            </a:pPr>
            <a:r>
              <a:rPr lang="en-US" sz="1200" dirty="0" smtClean="0"/>
              <a:t>Tom Schuman (Chair of IFC)</a:t>
            </a:r>
          </a:p>
          <a:p>
            <a:pPr lvl="1">
              <a:buFont typeface="Wingdings" charset="2"/>
              <a:buChar char="§"/>
            </a:pPr>
            <a:r>
              <a:rPr lang="en-US" sz="1200" dirty="0" smtClean="0"/>
              <a:t>Mike </a:t>
            </a:r>
            <a:r>
              <a:rPr lang="en-US" sz="1200" dirty="0" err="1" smtClean="0"/>
              <a:t>Bruening</a:t>
            </a:r>
            <a:r>
              <a:rPr lang="en-US" sz="1200" dirty="0" smtClean="0"/>
              <a:t> </a:t>
            </a:r>
          </a:p>
          <a:p>
            <a:pPr>
              <a:buFont typeface="Wingdings" charset="2"/>
              <a:buChar char="§"/>
            </a:pPr>
            <a:r>
              <a:rPr lang="en-US" sz="1800" dirty="0" smtClean="0"/>
              <a:t>Retreat was held on Sept. 5 and 6</a:t>
            </a:r>
          </a:p>
          <a:p>
            <a:pPr>
              <a:buFont typeface="Wingdings" charset="2"/>
              <a:buChar char="§"/>
            </a:pPr>
            <a:r>
              <a:rPr lang="en-US" sz="1800" dirty="0" smtClean="0"/>
              <a:t>Three </a:t>
            </a:r>
            <a:r>
              <a:rPr lang="en-US" sz="1800" dirty="0"/>
              <a:t>items on </a:t>
            </a:r>
            <a:r>
              <a:rPr lang="en-US" sz="1800" dirty="0" smtClean="0"/>
              <a:t>IFC’s agenda for this year</a:t>
            </a:r>
            <a:endParaRPr lang="en-US" sz="1800" dirty="0"/>
          </a:p>
          <a:p>
            <a:pPr lvl="1">
              <a:buFont typeface="Wingdings" charset="2"/>
              <a:buChar char="§"/>
            </a:pPr>
            <a:r>
              <a:rPr lang="en-US" sz="1600" dirty="0" smtClean="0"/>
              <a:t>NTT </a:t>
            </a:r>
            <a:r>
              <a:rPr lang="en-US" sz="1600" dirty="0"/>
              <a:t>policy </a:t>
            </a:r>
            <a:r>
              <a:rPr lang="en-US" sz="1600" dirty="0" smtClean="0"/>
              <a:t>(Michael </a:t>
            </a:r>
            <a:r>
              <a:rPr lang="en-US" sz="1600" dirty="0" err="1" smtClean="0"/>
              <a:t>Bruening</a:t>
            </a:r>
            <a:r>
              <a:rPr lang="en-US" sz="1600" dirty="0" smtClean="0"/>
              <a:t> is </a:t>
            </a:r>
            <a:r>
              <a:rPr lang="en-US" sz="1600" dirty="0"/>
              <a:t>our campus rep</a:t>
            </a:r>
            <a:r>
              <a:rPr lang="en-US" sz="1600" dirty="0" smtClean="0"/>
              <a:t>)</a:t>
            </a:r>
            <a:endParaRPr lang="en-US" sz="1600" dirty="0"/>
          </a:p>
          <a:p>
            <a:pPr lvl="1">
              <a:buFont typeface="Wingdings" charset="2"/>
              <a:buChar char="§"/>
            </a:pPr>
            <a:r>
              <a:rPr lang="en-US" sz="1600" dirty="0" smtClean="0"/>
              <a:t>Streamlining of course </a:t>
            </a:r>
            <a:r>
              <a:rPr lang="en-US" sz="1600" dirty="0"/>
              <a:t>sharing </a:t>
            </a:r>
            <a:r>
              <a:rPr lang="en-US" sz="1600" dirty="0" smtClean="0"/>
              <a:t>(</a:t>
            </a:r>
            <a:r>
              <a:rPr lang="en-US" sz="1600" dirty="0" err="1"/>
              <a:t>Viviana</a:t>
            </a:r>
            <a:r>
              <a:rPr lang="en-US" sz="1600" dirty="0"/>
              <a:t> </a:t>
            </a:r>
            <a:r>
              <a:rPr lang="en-US" sz="1600" dirty="0" err="1" smtClean="0"/>
              <a:t>Grieco</a:t>
            </a:r>
            <a:r>
              <a:rPr lang="en-US" sz="1600" dirty="0" smtClean="0"/>
              <a:t> from UMKC is the IFC rep)</a:t>
            </a:r>
          </a:p>
          <a:p>
            <a:pPr lvl="1">
              <a:buFont typeface="Wingdings" charset="2"/>
              <a:buChar char="§"/>
            </a:pPr>
            <a:r>
              <a:rPr lang="en-US" sz="1600" dirty="0"/>
              <a:t>E</a:t>
            </a:r>
            <a:r>
              <a:rPr lang="en-US" sz="1600" dirty="0" smtClean="0"/>
              <a:t>xamining </a:t>
            </a:r>
            <a:r>
              <a:rPr lang="en-US" sz="1600" dirty="0"/>
              <a:t>teaching evaluation practices </a:t>
            </a:r>
            <a:r>
              <a:rPr lang="en-US" sz="1600" dirty="0" smtClean="0"/>
              <a:t>(subcommittee has not yet been formed)</a:t>
            </a:r>
          </a:p>
          <a:p>
            <a:pPr>
              <a:buFont typeface="Wingdings" charset="2"/>
              <a:buChar char="§"/>
            </a:pPr>
            <a:r>
              <a:rPr lang="en-US" sz="1800" dirty="0" smtClean="0"/>
              <a:t>IFC will be participating </a:t>
            </a:r>
            <a:r>
              <a:rPr lang="en-US" sz="1800" dirty="0"/>
              <a:t>in </a:t>
            </a:r>
            <a:r>
              <a:rPr lang="en-US" sz="1800" dirty="0" smtClean="0"/>
              <a:t>finalist interviews for University </a:t>
            </a:r>
            <a:r>
              <a:rPr lang="en-US" sz="1800" dirty="0"/>
              <a:t>of Missouri </a:t>
            </a:r>
            <a:r>
              <a:rPr lang="en-US" sz="1800" dirty="0" smtClean="0"/>
              <a:t>System Executive </a:t>
            </a:r>
            <a:r>
              <a:rPr lang="en-US" sz="1800" dirty="0"/>
              <a:t>Director of Government </a:t>
            </a:r>
            <a:r>
              <a:rPr lang="en-US" sz="1800" dirty="0" smtClean="0"/>
              <a:t>Relations</a:t>
            </a:r>
            <a:endParaRPr lang="en-US" dirty="0" smtClean="0"/>
          </a:p>
          <a:p>
            <a:pPr>
              <a:buFont typeface="Wingdings" charset="2"/>
              <a:buChar char="§"/>
            </a:pPr>
            <a:r>
              <a:rPr lang="en-US" sz="1800" dirty="0" smtClean="0"/>
              <a:t>Next meeting is on Oct. 19</a:t>
            </a:r>
          </a:p>
          <a:p>
            <a:pPr lvl="1">
              <a:buFont typeface="Wingdings" charset="2"/>
              <a:buChar char="§"/>
            </a:pPr>
            <a:r>
              <a:rPr lang="en-US" sz="1600" dirty="0" smtClean="0">
                <a:solidFill>
                  <a:srgbClr val="005F83"/>
                </a:solidFill>
              </a:rPr>
              <a:t>Discussion of changes to UM Research Board funding practices</a:t>
            </a:r>
            <a:endParaRPr lang="en-US" sz="1600" dirty="0">
              <a:solidFill>
                <a:srgbClr val="005F83"/>
              </a:solidFill>
            </a:endParaRPr>
          </a:p>
        </p:txBody>
      </p:sp>
    </p:spTree>
    <p:extLst>
      <p:ext uri="{BB962C8B-B14F-4D97-AF65-F5344CB8AC3E}">
        <p14:creationId xmlns:p14="http://schemas.microsoft.com/office/powerpoint/2010/main" val="1072860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US" sz="2800" dirty="0" smtClean="0">
                <a:solidFill>
                  <a:srgbClr val="003B49"/>
                </a:solidFill>
              </a:rPr>
              <a:t>Campus</a:t>
            </a:r>
            <a:endParaRPr lang="en-US" sz="2800" dirty="0">
              <a:solidFill>
                <a:srgbClr val="003B49"/>
              </a:solidFill>
            </a:endParaRPr>
          </a:p>
        </p:txBody>
      </p:sp>
      <p:sp>
        <p:nvSpPr>
          <p:cNvPr id="6" name="Slide Number Placeholder 5"/>
          <p:cNvSpPr>
            <a:spLocks noGrp="1"/>
          </p:cNvSpPr>
          <p:nvPr>
            <p:ph type="sldNum" sz="quarter" idx="14"/>
          </p:nvPr>
        </p:nvSpPr>
        <p:spPr/>
        <p:txBody>
          <a:bodyPr/>
          <a:lstStyle/>
          <a:p>
            <a:fld id="{8FD6BFD5-6E7B-E246-B329-A2C5BC3BD39E}" type="slidenum">
              <a:rPr lang="en-US" smtClean="0"/>
              <a:t>5</a:t>
            </a:fld>
            <a:endParaRPr lang="en-US"/>
          </a:p>
        </p:txBody>
      </p:sp>
      <p:sp>
        <p:nvSpPr>
          <p:cNvPr id="2" name="Text Placeholder 1"/>
          <p:cNvSpPr>
            <a:spLocks noGrp="1"/>
          </p:cNvSpPr>
          <p:nvPr>
            <p:ph type="body" sz="quarter" idx="11"/>
          </p:nvPr>
        </p:nvSpPr>
        <p:spPr>
          <a:xfrm>
            <a:off x="510790" y="2427685"/>
            <a:ext cx="8197114" cy="3771091"/>
          </a:xfrm>
        </p:spPr>
        <p:txBody>
          <a:bodyPr/>
          <a:lstStyle/>
          <a:p>
            <a:pPr>
              <a:buFont typeface="Wingdings" charset="2"/>
              <a:buChar char="§"/>
            </a:pPr>
            <a:r>
              <a:rPr lang="en-US" dirty="0" smtClean="0"/>
              <a:t>Committee elections to be continued during RP&amp;A  report later today</a:t>
            </a:r>
          </a:p>
          <a:p>
            <a:pPr>
              <a:buFont typeface="Wingdings" charset="2"/>
              <a:buChar char="§"/>
            </a:pPr>
            <a:r>
              <a:rPr lang="en-US" dirty="0"/>
              <a:t>Campus climate survey results were presented at Town Hall meeting earlier </a:t>
            </a:r>
            <a:r>
              <a:rPr lang="en-US" dirty="0" smtClean="0"/>
              <a:t>today</a:t>
            </a:r>
          </a:p>
          <a:p>
            <a:pPr>
              <a:buFont typeface="Wingdings" charset="2"/>
              <a:buChar char="§"/>
            </a:pPr>
            <a:r>
              <a:rPr lang="en-US" dirty="0" smtClean="0"/>
              <a:t>Strategic Planning</a:t>
            </a:r>
          </a:p>
          <a:p>
            <a:pPr lvl="1">
              <a:buFont typeface="Wingdings" charset="2"/>
              <a:buChar char="§"/>
            </a:pPr>
            <a:r>
              <a:rPr lang="en-US" dirty="0" smtClean="0"/>
              <a:t>Approval sought for Vision and Compacts</a:t>
            </a:r>
          </a:p>
          <a:p>
            <a:pPr lvl="1">
              <a:buFont typeface="Wingdings" charset="2"/>
              <a:buChar char="§"/>
            </a:pPr>
            <a:r>
              <a:rPr lang="en-US" dirty="0" smtClean="0"/>
              <a:t>Strategic planning committee to be formed by next week</a:t>
            </a:r>
          </a:p>
          <a:p>
            <a:pPr>
              <a:buFont typeface="Wingdings" charset="2"/>
              <a:buChar char="§"/>
            </a:pPr>
            <a:r>
              <a:rPr lang="en-US" dirty="0" smtClean="0"/>
              <a:t>Creation of Department of Teacher Education and Certification</a:t>
            </a:r>
          </a:p>
          <a:p>
            <a:pPr>
              <a:buFont typeface="Wingdings" charset="2"/>
              <a:buChar char="§"/>
            </a:pPr>
            <a:r>
              <a:rPr lang="en-US" dirty="0" smtClean="0"/>
              <a:t>Review of bylaws</a:t>
            </a:r>
            <a:endParaRPr lang="en-US" dirty="0"/>
          </a:p>
          <a:p>
            <a:pPr>
              <a:buFont typeface="Wingdings" charset="2"/>
              <a:buChar char="§"/>
            </a:pPr>
            <a:endParaRPr lang="en-US" sz="1600" dirty="0" smtClean="0">
              <a:solidFill>
                <a:srgbClr val="005F83"/>
              </a:solidFill>
            </a:endParaRPr>
          </a:p>
        </p:txBody>
      </p:sp>
    </p:spTree>
    <p:extLst>
      <p:ext uri="{BB962C8B-B14F-4D97-AF65-F5344CB8AC3E}">
        <p14:creationId xmlns:p14="http://schemas.microsoft.com/office/powerpoint/2010/main" val="1259979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US" sz="2800" dirty="0" smtClean="0">
                <a:solidFill>
                  <a:srgbClr val="003B49"/>
                </a:solidFill>
              </a:rPr>
              <a:t>Strategic Plan </a:t>
            </a:r>
            <a:r>
              <a:rPr lang="mr-IN" sz="2800" dirty="0" smtClean="0">
                <a:solidFill>
                  <a:srgbClr val="003B49"/>
                </a:solidFill>
              </a:rPr>
              <a:t>–</a:t>
            </a:r>
            <a:r>
              <a:rPr lang="en-US" sz="2800" dirty="0" smtClean="0">
                <a:solidFill>
                  <a:srgbClr val="003B49"/>
                </a:solidFill>
              </a:rPr>
              <a:t> Draft Vision</a:t>
            </a:r>
            <a:endParaRPr lang="en-US" sz="2800" dirty="0">
              <a:solidFill>
                <a:srgbClr val="003B49"/>
              </a:solidFill>
            </a:endParaRPr>
          </a:p>
        </p:txBody>
      </p:sp>
      <p:sp>
        <p:nvSpPr>
          <p:cNvPr id="6" name="Slide Number Placeholder 5"/>
          <p:cNvSpPr>
            <a:spLocks noGrp="1"/>
          </p:cNvSpPr>
          <p:nvPr>
            <p:ph type="sldNum" sz="quarter" idx="14"/>
          </p:nvPr>
        </p:nvSpPr>
        <p:spPr/>
        <p:txBody>
          <a:bodyPr/>
          <a:lstStyle/>
          <a:p>
            <a:fld id="{8FD6BFD5-6E7B-E246-B329-A2C5BC3BD39E}" type="slidenum">
              <a:rPr lang="en-US" smtClean="0"/>
              <a:t>6</a:t>
            </a:fld>
            <a:endParaRPr lang="en-US"/>
          </a:p>
        </p:txBody>
      </p:sp>
      <p:sp>
        <p:nvSpPr>
          <p:cNvPr id="2" name="Text Placeholder 1"/>
          <p:cNvSpPr>
            <a:spLocks noGrp="1"/>
          </p:cNvSpPr>
          <p:nvPr>
            <p:ph type="body" sz="quarter" idx="11"/>
          </p:nvPr>
        </p:nvSpPr>
        <p:spPr>
          <a:xfrm>
            <a:off x="510790" y="2427685"/>
            <a:ext cx="8197114" cy="3771091"/>
          </a:xfrm>
        </p:spPr>
        <p:txBody>
          <a:bodyPr/>
          <a:lstStyle/>
          <a:p>
            <a:pPr marL="0" indent="0">
              <a:buNone/>
            </a:pPr>
            <a:r>
              <a:rPr lang="en-US" dirty="0" smtClean="0"/>
              <a:t>“</a:t>
            </a:r>
            <a:r>
              <a:rPr lang="en-US" dirty="0"/>
              <a:t>To be a premier land-grant institution dedicated to the creation and inclusive sharing of knowledge to advance the educational, health, cultural, economic and social interests of the people of Missouri, the nation and the world.</a:t>
            </a:r>
            <a:r>
              <a:rPr lang="en-US" dirty="0" smtClean="0"/>
              <a:t>”</a:t>
            </a:r>
            <a:endParaRPr lang="en-US" dirty="0"/>
          </a:p>
          <a:p>
            <a:pPr>
              <a:buFont typeface="Wingdings" charset="2"/>
              <a:buChar char="§"/>
            </a:pPr>
            <a:endParaRPr lang="en-US" sz="1600" dirty="0" smtClean="0">
              <a:solidFill>
                <a:srgbClr val="005F83"/>
              </a:solidFill>
            </a:endParaRPr>
          </a:p>
        </p:txBody>
      </p:sp>
    </p:spTree>
    <p:extLst>
      <p:ext uri="{BB962C8B-B14F-4D97-AF65-F5344CB8AC3E}">
        <p14:creationId xmlns:p14="http://schemas.microsoft.com/office/powerpoint/2010/main" val="2151517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normAutofit fontScale="92500" lnSpcReduction="20000"/>
          </a:bodyPr>
          <a:lstStyle/>
          <a:p>
            <a:r>
              <a:rPr lang="en-US" sz="2800" dirty="0" smtClean="0">
                <a:solidFill>
                  <a:srgbClr val="003B49"/>
                </a:solidFill>
              </a:rPr>
              <a:t>Strategic Plan </a:t>
            </a:r>
            <a:r>
              <a:rPr lang="mr-IN" sz="2800" dirty="0" smtClean="0">
                <a:solidFill>
                  <a:srgbClr val="003B49"/>
                </a:solidFill>
              </a:rPr>
              <a:t>–</a:t>
            </a:r>
            <a:r>
              <a:rPr lang="en-US" sz="2800" dirty="0">
                <a:solidFill>
                  <a:srgbClr val="003B49"/>
                </a:solidFill>
              </a:rPr>
              <a:t> Draft Compacts for Education, Research, Engagement and Economic Development for the 21st Century</a:t>
            </a:r>
          </a:p>
        </p:txBody>
      </p:sp>
      <p:sp>
        <p:nvSpPr>
          <p:cNvPr id="6" name="Slide Number Placeholder 5"/>
          <p:cNvSpPr>
            <a:spLocks noGrp="1"/>
          </p:cNvSpPr>
          <p:nvPr>
            <p:ph type="sldNum" sz="quarter" idx="14"/>
          </p:nvPr>
        </p:nvSpPr>
        <p:spPr/>
        <p:txBody>
          <a:bodyPr/>
          <a:lstStyle/>
          <a:p>
            <a:fld id="{8FD6BFD5-6E7B-E246-B329-A2C5BC3BD39E}" type="slidenum">
              <a:rPr lang="en-US" smtClean="0"/>
              <a:t>7</a:t>
            </a:fld>
            <a:endParaRPr lang="en-US"/>
          </a:p>
        </p:txBody>
      </p:sp>
      <p:sp>
        <p:nvSpPr>
          <p:cNvPr id="2" name="Text Placeholder 1"/>
          <p:cNvSpPr>
            <a:spLocks noGrp="1"/>
          </p:cNvSpPr>
          <p:nvPr>
            <p:ph type="body" sz="quarter" idx="11"/>
          </p:nvPr>
        </p:nvSpPr>
        <p:spPr>
          <a:xfrm>
            <a:off x="510790" y="2427685"/>
            <a:ext cx="8197114" cy="3771091"/>
          </a:xfrm>
        </p:spPr>
        <p:txBody>
          <a:bodyPr/>
          <a:lstStyle/>
          <a:p>
            <a:endParaRPr lang="en-US" b="1" dirty="0" smtClean="0"/>
          </a:p>
          <a:p>
            <a:pPr marL="0" indent="0">
              <a:buNone/>
            </a:pPr>
            <a:r>
              <a:rPr lang="en-US" sz="2000" b="1" dirty="0" smtClean="0"/>
              <a:t>Missouri </a:t>
            </a:r>
            <a:r>
              <a:rPr lang="en-US" sz="2000" b="1" dirty="0"/>
              <a:t>Compact for Excellence in Student Success is to</a:t>
            </a:r>
            <a:r>
              <a:rPr lang="en-US" sz="2000" dirty="0"/>
              <a:t>: </a:t>
            </a:r>
          </a:p>
          <a:p>
            <a:pPr>
              <a:buFont typeface="Arial"/>
              <a:buChar char="•"/>
            </a:pPr>
            <a:r>
              <a:rPr lang="en-US" sz="2000" dirty="0"/>
              <a:t>Increase academic quality and diversity</a:t>
            </a:r>
          </a:p>
          <a:p>
            <a:pPr>
              <a:buFont typeface="Arial"/>
              <a:buChar char="•"/>
            </a:pPr>
            <a:r>
              <a:rPr lang="en-US" sz="2000" dirty="0"/>
              <a:t>Enhance learning experiences</a:t>
            </a:r>
          </a:p>
          <a:p>
            <a:pPr>
              <a:buFont typeface="Arial"/>
              <a:buChar char="•"/>
            </a:pPr>
            <a:r>
              <a:rPr lang="en-US" sz="2000" dirty="0"/>
              <a:t>Increase flexible paths to learning and degree completion</a:t>
            </a:r>
          </a:p>
          <a:p>
            <a:pPr>
              <a:buFont typeface="Arial"/>
              <a:buChar char="•"/>
            </a:pPr>
            <a:r>
              <a:rPr lang="en-US" sz="2000" dirty="0"/>
              <a:t>Increase professional development</a:t>
            </a:r>
          </a:p>
          <a:p>
            <a:pPr>
              <a:buFont typeface="Arial"/>
              <a:buChar char="•"/>
            </a:pPr>
            <a:r>
              <a:rPr lang="en-US" sz="2000" dirty="0"/>
              <a:t>Increase retention and graduation rates</a:t>
            </a:r>
          </a:p>
          <a:p>
            <a:pPr>
              <a:buFont typeface="Arial"/>
              <a:buChar char="•"/>
            </a:pPr>
            <a:r>
              <a:rPr lang="en-US" sz="2000" dirty="0"/>
              <a:t>Improve career outcomes</a:t>
            </a:r>
          </a:p>
          <a:p>
            <a:pPr>
              <a:buFont typeface="Arial"/>
              <a:buChar char="•"/>
            </a:pPr>
            <a:r>
              <a:rPr lang="en-US" sz="2000" dirty="0"/>
              <a:t>Increase affordability</a:t>
            </a:r>
          </a:p>
          <a:p>
            <a:pPr>
              <a:buFont typeface="Arial"/>
              <a:buChar char="•"/>
            </a:pPr>
            <a:r>
              <a:rPr lang="en-US" sz="2000" dirty="0"/>
              <a:t>Reduce debt at graduation and loan default </a:t>
            </a:r>
            <a:r>
              <a:rPr lang="en-US" sz="2000" dirty="0" smtClean="0"/>
              <a:t>rates</a:t>
            </a:r>
            <a:endParaRPr lang="en-US" sz="2000" dirty="0"/>
          </a:p>
        </p:txBody>
      </p:sp>
    </p:spTree>
    <p:extLst>
      <p:ext uri="{BB962C8B-B14F-4D97-AF65-F5344CB8AC3E}">
        <p14:creationId xmlns:p14="http://schemas.microsoft.com/office/powerpoint/2010/main" val="495695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normAutofit fontScale="92500" lnSpcReduction="20000"/>
          </a:bodyPr>
          <a:lstStyle/>
          <a:p>
            <a:r>
              <a:rPr lang="en-US" sz="2800" dirty="0" smtClean="0">
                <a:solidFill>
                  <a:srgbClr val="003B49"/>
                </a:solidFill>
              </a:rPr>
              <a:t>Strategic Plan </a:t>
            </a:r>
            <a:r>
              <a:rPr lang="mr-IN" sz="2800" dirty="0" smtClean="0">
                <a:solidFill>
                  <a:srgbClr val="003B49"/>
                </a:solidFill>
              </a:rPr>
              <a:t>–</a:t>
            </a:r>
            <a:r>
              <a:rPr lang="en-US" sz="2800" dirty="0">
                <a:solidFill>
                  <a:srgbClr val="003B49"/>
                </a:solidFill>
              </a:rPr>
              <a:t> Draft Compacts for Education, Research, Engagement and Economic Development for the 21st Century</a:t>
            </a:r>
          </a:p>
        </p:txBody>
      </p:sp>
      <p:sp>
        <p:nvSpPr>
          <p:cNvPr id="6" name="Slide Number Placeholder 5"/>
          <p:cNvSpPr>
            <a:spLocks noGrp="1"/>
          </p:cNvSpPr>
          <p:nvPr>
            <p:ph type="sldNum" sz="quarter" idx="14"/>
          </p:nvPr>
        </p:nvSpPr>
        <p:spPr/>
        <p:txBody>
          <a:bodyPr/>
          <a:lstStyle/>
          <a:p>
            <a:fld id="{8FD6BFD5-6E7B-E246-B329-A2C5BC3BD39E}" type="slidenum">
              <a:rPr lang="en-US" smtClean="0"/>
              <a:t>8</a:t>
            </a:fld>
            <a:endParaRPr lang="en-US"/>
          </a:p>
        </p:txBody>
      </p:sp>
      <p:sp>
        <p:nvSpPr>
          <p:cNvPr id="2" name="Text Placeholder 1"/>
          <p:cNvSpPr>
            <a:spLocks noGrp="1"/>
          </p:cNvSpPr>
          <p:nvPr>
            <p:ph type="body" sz="quarter" idx="11"/>
          </p:nvPr>
        </p:nvSpPr>
        <p:spPr>
          <a:xfrm>
            <a:off x="510790" y="2427685"/>
            <a:ext cx="8197114" cy="3771091"/>
          </a:xfrm>
        </p:spPr>
        <p:txBody>
          <a:bodyPr/>
          <a:lstStyle/>
          <a:p>
            <a:endParaRPr lang="en-US" b="1" dirty="0" smtClean="0"/>
          </a:p>
          <a:p>
            <a:pPr marL="0" indent="0">
              <a:buNone/>
            </a:pPr>
            <a:r>
              <a:rPr lang="en-US" b="1" dirty="0" smtClean="0"/>
              <a:t>Missouri </a:t>
            </a:r>
            <a:r>
              <a:rPr lang="en-US" b="1" dirty="0"/>
              <a:t>Compact for Excellence in Research and Creative Works is to</a:t>
            </a:r>
            <a:r>
              <a:rPr lang="en-US" dirty="0"/>
              <a:t>:</a:t>
            </a:r>
          </a:p>
          <a:p>
            <a:pPr lvl="0">
              <a:buFont typeface="Arial"/>
              <a:buChar char="•"/>
            </a:pPr>
            <a:r>
              <a:rPr lang="en-US" dirty="0"/>
              <a:t>Increase intellectual merit and broader impact</a:t>
            </a:r>
          </a:p>
          <a:p>
            <a:pPr lvl="0">
              <a:buFont typeface="Arial"/>
              <a:buChar char="•"/>
            </a:pPr>
            <a:r>
              <a:rPr lang="en-US" dirty="0"/>
              <a:t>Increase extramural research </a:t>
            </a:r>
          </a:p>
          <a:p>
            <a:pPr lvl="0">
              <a:buFont typeface="Arial"/>
              <a:buChar char="•"/>
            </a:pPr>
            <a:r>
              <a:rPr lang="en-US" dirty="0"/>
              <a:t>Increase high-quality publications and citations</a:t>
            </a:r>
          </a:p>
          <a:p>
            <a:pPr lvl="0">
              <a:buFont typeface="Arial"/>
              <a:buChar char="•"/>
            </a:pPr>
            <a:r>
              <a:rPr lang="en-US" dirty="0"/>
              <a:t>Increase faculty awards and recognition</a:t>
            </a:r>
          </a:p>
          <a:p>
            <a:pPr lvl="0">
              <a:buFont typeface="Arial"/>
              <a:buChar char="•"/>
            </a:pPr>
            <a:r>
              <a:rPr lang="en-US" dirty="0"/>
              <a:t>Increase curated exhibits and juried </a:t>
            </a:r>
            <a:r>
              <a:rPr lang="en-US" dirty="0" smtClean="0"/>
              <a:t>performances</a:t>
            </a:r>
            <a:endParaRPr lang="en-US" dirty="0"/>
          </a:p>
        </p:txBody>
      </p:sp>
    </p:spTree>
    <p:extLst>
      <p:ext uri="{BB962C8B-B14F-4D97-AF65-F5344CB8AC3E}">
        <p14:creationId xmlns:p14="http://schemas.microsoft.com/office/powerpoint/2010/main" val="1964655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normAutofit fontScale="92500" lnSpcReduction="20000"/>
          </a:bodyPr>
          <a:lstStyle/>
          <a:p>
            <a:r>
              <a:rPr lang="en-US" sz="2800" dirty="0" smtClean="0">
                <a:solidFill>
                  <a:srgbClr val="003B49"/>
                </a:solidFill>
              </a:rPr>
              <a:t>Strategic Plan </a:t>
            </a:r>
            <a:r>
              <a:rPr lang="mr-IN" sz="2800" dirty="0" smtClean="0">
                <a:solidFill>
                  <a:srgbClr val="003B49"/>
                </a:solidFill>
              </a:rPr>
              <a:t>–</a:t>
            </a:r>
            <a:r>
              <a:rPr lang="en-US" sz="2800" dirty="0">
                <a:solidFill>
                  <a:srgbClr val="003B49"/>
                </a:solidFill>
              </a:rPr>
              <a:t> Draft Compacts for Education, Research, Engagement and Economic Development for the 21st Century</a:t>
            </a:r>
          </a:p>
        </p:txBody>
      </p:sp>
      <p:sp>
        <p:nvSpPr>
          <p:cNvPr id="6" name="Slide Number Placeholder 5"/>
          <p:cNvSpPr>
            <a:spLocks noGrp="1"/>
          </p:cNvSpPr>
          <p:nvPr>
            <p:ph type="sldNum" sz="quarter" idx="14"/>
          </p:nvPr>
        </p:nvSpPr>
        <p:spPr/>
        <p:txBody>
          <a:bodyPr/>
          <a:lstStyle/>
          <a:p>
            <a:fld id="{8FD6BFD5-6E7B-E246-B329-A2C5BC3BD39E}" type="slidenum">
              <a:rPr lang="en-US" smtClean="0"/>
              <a:t>9</a:t>
            </a:fld>
            <a:endParaRPr lang="en-US"/>
          </a:p>
        </p:txBody>
      </p:sp>
      <p:sp>
        <p:nvSpPr>
          <p:cNvPr id="2" name="Text Placeholder 1"/>
          <p:cNvSpPr>
            <a:spLocks noGrp="1"/>
          </p:cNvSpPr>
          <p:nvPr>
            <p:ph type="body" sz="quarter" idx="11"/>
          </p:nvPr>
        </p:nvSpPr>
        <p:spPr>
          <a:xfrm>
            <a:off x="510790" y="2427685"/>
            <a:ext cx="8197114" cy="3771091"/>
          </a:xfrm>
        </p:spPr>
        <p:txBody>
          <a:bodyPr/>
          <a:lstStyle/>
          <a:p>
            <a:endParaRPr lang="en-US" b="1" dirty="0" smtClean="0"/>
          </a:p>
          <a:p>
            <a:pPr marL="0" indent="0">
              <a:buNone/>
            </a:pPr>
            <a:r>
              <a:rPr lang="en-US" b="1" dirty="0" smtClean="0"/>
              <a:t>Missouri </a:t>
            </a:r>
            <a:r>
              <a:rPr lang="en-US" b="1" dirty="0"/>
              <a:t>Compact for Excellence in Community Engagement and Economic Development is to</a:t>
            </a:r>
            <a:r>
              <a:rPr lang="en-US" dirty="0"/>
              <a:t>: </a:t>
            </a:r>
          </a:p>
          <a:p>
            <a:pPr lvl="0">
              <a:buFont typeface="Arial"/>
              <a:buChar char="•"/>
            </a:pPr>
            <a:r>
              <a:rPr lang="en-US" dirty="0"/>
              <a:t>Build a climate that values the background, experiences and perspectives of every Missourian</a:t>
            </a:r>
          </a:p>
          <a:p>
            <a:pPr lvl="0">
              <a:buFont typeface="Arial"/>
              <a:buChar char="•"/>
            </a:pPr>
            <a:r>
              <a:rPr lang="en-US" dirty="0"/>
              <a:t>Increase effective partnerships in the areas of educational, health, cultural, economic and social issues with local, state and global </a:t>
            </a:r>
            <a:r>
              <a:rPr lang="en-US" dirty="0" smtClean="0"/>
              <a:t>communities</a:t>
            </a:r>
            <a:endParaRPr lang="en-US" dirty="0"/>
          </a:p>
        </p:txBody>
      </p:sp>
    </p:spTree>
    <p:extLst>
      <p:ext uri="{BB962C8B-B14F-4D97-AF65-F5344CB8AC3E}">
        <p14:creationId xmlns:p14="http://schemas.microsoft.com/office/powerpoint/2010/main" val="196465593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2726</TotalTime>
  <Words>758</Words>
  <Application>Microsoft Office PowerPoint</Application>
  <PresentationFormat>On-screen Show (4:3)</PresentationFormat>
  <Paragraphs>91</Paragraphs>
  <Slides>12</Slides>
  <Notes>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12</vt:i4>
      </vt:variant>
    </vt:vector>
  </HeadingPairs>
  <TitlesOfParts>
    <vt:vector size="23" baseType="lpstr">
      <vt:lpstr>Arial</vt:lpstr>
      <vt:lpstr>Calibri</vt:lpstr>
      <vt:lpstr>Encode Sans Normal Black</vt:lpstr>
      <vt:lpstr>Lucida Grande</vt:lpstr>
      <vt:lpstr>Orgon Slab ExtraLight</vt:lpstr>
      <vt:lpstr>Orgon Slab Light</vt:lpstr>
      <vt:lpstr>Orgon Slab Medium</vt:lpstr>
      <vt:lpstr>Wingdings</vt:lpstr>
      <vt:lpstr>1_Custom Design</vt:lpstr>
      <vt:lpstr>2_Custom Design</vt:lpstr>
      <vt:lpstr>3_Custom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Palmer, Barbara J.</cp:lastModifiedBy>
  <cp:revision>73</cp:revision>
  <dcterms:created xsi:type="dcterms:W3CDTF">2014-10-14T00:51:43Z</dcterms:created>
  <dcterms:modified xsi:type="dcterms:W3CDTF">2017-09-14T17:54:46Z</dcterms:modified>
</cp:coreProperties>
</file>